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67" r:id="rId2"/>
    <p:sldId id="369" r:id="rId3"/>
    <p:sldId id="307" r:id="rId4"/>
    <p:sldId id="270" r:id="rId5"/>
    <p:sldId id="259" r:id="rId6"/>
    <p:sldId id="308" r:id="rId7"/>
    <p:sldId id="314" r:id="rId8"/>
    <p:sldId id="350" r:id="rId9"/>
    <p:sldId id="313" r:id="rId10"/>
    <p:sldId id="351" r:id="rId11"/>
    <p:sldId id="317" r:id="rId12"/>
    <p:sldId id="318" r:id="rId13"/>
    <p:sldId id="274" r:id="rId14"/>
    <p:sldId id="343" r:id="rId15"/>
    <p:sldId id="344" r:id="rId16"/>
    <p:sldId id="262" r:id="rId17"/>
    <p:sldId id="342" r:id="rId18"/>
    <p:sldId id="324" r:id="rId19"/>
    <p:sldId id="325" r:id="rId20"/>
    <p:sldId id="341" r:id="rId21"/>
    <p:sldId id="328" r:id="rId22"/>
    <p:sldId id="326" r:id="rId23"/>
    <p:sldId id="329" r:id="rId24"/>
    <p:sldId id="330" r:id="rId25"/>
    <p:sldId id="332" r:id="rId26"/>
    <p:sldId id="333" r:id="rId27"/>
    <p:sldId id="340" r:id="rId28"/>
    <p:sldId id="334" r:id="rId29"/>
    <p:sldId id="288" r:id="rId30"/>
    <p:sldId id="335" r:id="rId31"/>
    <p:sldId id="336" r:id="rId32"/>
    <p:sldId id="286" r:id="rId33"/>
    <p:sldId id="337" r:id="rId34"/>
    <p:sldId id="319" r:id="rId35"/>
    <p:sldId id="360" r:id="rId36"/>
    <p:sldId id="320" r:id="rId37"/>
    <p:sldId id="370" r:id="rId38"/>
    <p:sldId id="311" r:id="rId39"/>
    <p:sldId id="312" r:id="rId40"/>
    <p:sldId id="361" r:id="rId41"/>
    <p:sldId id="266" r:id="rId42"/>
    <p:sldId id="26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0" autoAdjust="0"/>
    <p:restoredTop sz="84167" autoAdjust="0"/>
  </p:normalViewPr>
  <p:slideViewPr>
    <p:cSldViewPr>
      <p:cViewPr varScale="1">
        <p:scale>
          <a:sx n="109" d="100"/>
          <a:sy n="109" d="100"/>
        </p:scale>
        <p:origin x="-15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CF7F3-5B6D-4F29-91DB-A04FB46C8361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8B207-A44A-48D9-A114-00BFA8D4A3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1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Dette uges emne tager udspring i to artikler, der giver et lille indblik</a:t>
            </a:r>
            <a:r>
              <a:rPr lang="da-DK" baseline="0" dirty="0" smtClean="0"/>
              <a:t> i </a:t>
            </a:r>
            <a:r>
              <a:rPr lang="da-DK" baseline="0" dirty="0" err="1" smtClean="0"/>
              <a:t>Google’s</a:t>
            </a:r>
            <a:r>
              <a:rPr lang="da-DK" baseline="0" dirty="0" smtClean="0"/>
              <a:t> verden 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7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Google</a:t>
            </a:r>
            <a:r>
              <a:rPr lang="da-DK" dirty="0" smtClean="0"/>
              <a:t> server hall 2009</a:t>
            </a:r>
          </a:p>
          <a:p>
            <a:endParaRPr lang="da-DK" dirty="0" smtClean="0"/>
          </a:p>
          <a:p>
            <a:r>
              <a:rPr lang="da-DK" dirty="0" smtClean="0"/>
              <a:t>45 containere med over 45.000 servere</a:t>
            </a:r>
          </a:p>
          <a:p>
            <a:endParaRPr lang="da-DK" dirty="0" smtClean="0"/>
          </a:p>
          <a:p>
            <a:r>
              <a:rPr lang="da-DK" dirty="0" smtClean="0"/>
              <a:t>2011</a:t>
            </a:r>
            <a:r>
              <a:rPr lang="da-DK" baseline="0" dirty="0" smtClean="0"/>
              <a:t> </a:t>
            </a:r>
            <a:r>
              <a:rPr lang="da-DK" dirty="0" smtClean="0"/>
              <a:t>strøm regnskab</a:t>
            </a:r>
            <a:r>
              <a:rPr lang="da-DK" baseline="0" dirty="0" smtClean="0"/>
              <a:t> fra Google tyder på at de har 1.000.000 servere.</a:t>
            </a:r>
            <a:endParaRPr lang="da-DK" dirty="0" smtClean="0"/>
          </a:p>
          <a:p>
            <a:endParaRPr lang="da-DK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http://news.cnet.com/8301-1001_3-10209580-92.html?part=rss&amp;subj=news&amp;tag=2547-1_3-0-20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http://www.datacenterknowledge.com/archives/2007/01/19/google-picks-nc-for-600m-data-center/</a:t>
            </a:r>
          </a:p>
          <a:p>
            <a:r>
              <a:rPr lang="da-DK" dirty="0" smtClean="0"/>
              <a:t>http://royal.pingdom.com/2008/04/11/map-of-all-google-data-center-locations/</a:t>
            </a:r>
          </a:p>
          <a:p>
            <a:endParaRPr lang="da-DK" dirty="0" smtClean="0"/>
          </a:p>
          <a:p>
            <a:r>
              <a:rPr lang="da-DK" dirty="0" smtClean="0"/>
              <a:t>FED = større data centre ($600 M </a:t>
            </a:r>
            <a:r>
              <a:rPr lang="da-DK" dirty="0" err="1" smtClean="0"/>
              <a:t>inversteringer</a:t>
            </a:r>
            <a:r>
              <a:rPr lang="da-DK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Data (2004)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85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unf</a:t>
            </a:r>
            <a:r>
              <a:rPr lang="da-DK" dirty="0" smtClean="0"/>
              <a:t> 6.480.000</a:t>
            </a:r>
          </a:p>
          <a:p>
            <a:r>
              <a:rPr lang="da-DK" dirty="0" err="1" smtClean="0"/>
              <a:t>københavn</a:t>
            </a:r>
            <a:r>
              <a:rPr lang="da-DK" baseline="0" dirty="0" smtClean="0"/>
              <a:t> 27.100.000</a:t>
            </a:r>
          </a:p>
          <a:p>
            <a:r>
              <a:rPr lang="da-DK" baseline="0" dirty="0" err="1" smtClean="0"/>
              <a:t>unf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københavn</a:t>
            </a:r>
            <a:r>
              <a:rPr lang="da-DK" baseline="0" dirty="0" smtClean="0"/>
              <a:t> 31.800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Hvad</a:t>
            </a:r>
            <a:r>
              <a:rPr lang="da-DK" b="1" baseline="0" dirty="0" smtClean="0"/>
              <a:t> er den vigtigste knude?</a:t>
            </a:r>
            <a:endParaRPr lang="da-DK" b="1" dirty="0" smtClean="0"/>
          </a:p>
          <a:p>
            <a:endParaRPr lang="da-DK" b="1" dirty="0" smtClean="0"/>
          </a:p>
          <a:p>
            <a:r>
              <a:rPr lang="da-DK" b="1" dirty="0" smtClean="0"/>
              <a:t>Sandsynligheden for at stå i 2 efter 1 skridt ? (31/36)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0" dirty="0" err="1" smtClean="0"/>
              <a:t>Egenvektorer</a:t>
            </a:r>
            <a:r>
              <a:rPr lang="da-DK" b="0" baseline="0" dirty="0" smtClean="0"/>
              <a:t> og egenværdier er en del af </a:t>
            </a:r>
            <a:r>
              <a:rPr lang="da-DK" b="0" baseline="0" dirty="0" err="1" smtClean="0"/>
              <a:t>calculus</a:t>
            </a:r>
            <a:endParaRPr lang="da-DK" b="0" baseline="0" dirty="0" smtClean="0"/>
          </a:p>
          <a:p>
            <a:endParaRPr lang="da-DK" b="0" baseline="0" dirty="0" smtClean="0"/>
          </a:p>
          <a:p>
            <a:r>
              <a:rPr lang="da-DK" b="0" baseline="0" dirty="0" smtClean="0"/>
              <a:t>For </a:t>
            </a:r>
            <a:r>
              <a:rPr lang="da-DK" b="0" baseline="0" dirty="0" err="1" smtClean="0"/>
              <a:t>PageRank</a:t>
            </a:r>
            <a:r>
              <a:rPr lang="da-DK" b="0" baseline="0" dirty="0" smtClean="0"/>
              <a:t> er matricerne for store at arbejde med… så der </a:t>
            </a:r>
            <a:r>
              <a:rPr lang="da-DK" b="0" baseline="0" dirty="0" err="1" smtClean="0"/>
              <a:t>itererer</a:t>
            </a:r>
            <a:r>
              <a:rPr lang="da-DK" b="0" baseline="0" dirty="0" smtClean="0"/>
              <a:t> vi til det numerisk konvergerer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I September 2009 var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googles</a:t>
            </a:r>
            <a:r>
              <a:rPr lang="da-DK" baseline="0" dirty="0" smtClean="0"/>
              <a:t> andel 83%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http://money.cnn.com/2011/01/25/technology/google_hiring/index.htm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Mange websøgemaskiner, hvorfor </a:t>
            </a:r>
            <a:r>
              <a:rPr lang="da-DK" dirty="0" err="1" smtClean="0"/>
              <a:t>Google</a:t>
            </a:r>
            <a:r>
              <a:rPr lang="da-DK" dirty="0" smtClean="0"/>
              <a:t> så populær?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Mosaic-&gt;Netscape</a:t>
            </a:r>
            <a:r>
              <a:rPr lang="da-DK" baseline="0" dirty="0" smtClean="0"/>
              <a:t> Navigator-&gt;Mozilla Navigator-&gt;</a:t>
            </a:r>
            <a:r>
              <a:rPr lang="da-DK" baseline="0" dirty="0" err="1" smtClean="0"/>
              <a:t>Firefox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7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Locality</a:t>
            </a:r>
            <a:r>
              <a:rPr lang="da-DK" dirty="0" smtClean="0"/>
              <a:t> – </a:t>
            </a:r>
            <a:r>
              <a:rPr lang="da-DK" dirty="0" err="1" smtClean="0"/>
              <a:t>deciding</a:t>
            </a:r>
            <a:r>
              <a:rPr lang="da-DK" dirty="0" smtClean="0"/>
              <a:t> </a:t>
            </a:r>
            <a:r>
              <a:rPr lang="da-DK" dirty="0" err="1" smtClean="0"/>
              <a:t>order</a:t>
            </a:r>
            <a:endParaRPr lang="da-DK" dirty="0" smtClean="0"/>
          </a:p>
          <a:p>
            <a:r>
              <a:rPr lang="da-DK" dirty="0" smtClean="0"/>
              <a:t>Udfoldning</a:t>
            </a:r>
            <a:r>
              <a:rPr lang="da-DK" baseline="0" dirty="0" smtClean="0"/>
              <a:t> af underkataloger</a:t>
            </a:r>
          </a:p>
          <a:p>
            <a:endParaRPr lang="da-DK" baseline="0" dirty="0" smtClean="0"/>
          </a:p>
          <a:p>
            <a:r>
              <a:rPr lang="da-DK" b="1" baseline="0" dirty="0" smtClean="0"/>
              <a:t>2011 resultat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7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MEGET FORÆLDET</a:t>
            </a:r>
            <a:r>
              <a:rPr lang="da-DK" dirty="0" smtClean="0"/>
              <a:t>… F.eks. indeholder</a:t>
            </a:r>
            <a:r>
              <a:rPr lang="da-DK" baseline="0" dirty="0" smtClean="0"/>
              <a:t> +13.000.000.000 ordet time i September 2012 </a:t>
            </a:r>
            <a:r>
              <a:rPr lang="da-DK" baseline="0" dirty="0" smtClean="0">
                <a:sym typeface="Wingdings" pitchFamily="2" charset="2"/>
              </a:rPr>
              <a:t>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51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 2012: +1.000.000 maskiner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1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BFFA2-62EA-49E6-A1F4-BAE79809E4A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2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png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5" Type="http://schemas.openxmlformats.org/officeDocument/2006/relationships/image" Target="../media/image21.png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Perspektiverende</a:t>
            </a:r>
            <a:r>
              <a:rPr lang="en-US" b="1" dirty="0" smtClean="0"/>
              <a:t> </a:t>
            </a:r>
            <a:r>
              <a:rPr lang="en-US" b="1" dirty="0" err="1" smtClean="0"/>
              <a:t>Datalogi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Internetalgoritmer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805264"/>
            <a:ext cx="6400800" cy="864096"/>
          </a:xfrm>
        </p:spPr>
        <p:txBody>
          <a:bodyPr>
            <a:normAutofit/>
          </a:bodyPr>
          <a:lstStyle/>
          <a:p>
            <a:r>
              <a:rPr lang="da-DK" dirty="0" smtClean="0"/>
              <a:t>Gerth </a:t>
            </a:r>
            <a:r>
              <a:rPr lang="da-DK" dirty="0" err="1" smtClean="0"/>
              <a:t>Stølting</a:t>
            </a:r>
            <a:r>
              <a:rPr lang="da-DK" dirty="0" smtClean="0"/>
              <a:t> Brodal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Nye Krav til Søgemaskiner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628800"/>
            <a:ext cx="6851104" cy="3600400"/>
          </a:xfrm>
        </p:spPr>
        <p:txBody>
          <a:bodyPr>
            <a:normAutofit/>
          </a:bodyPr>
          <a:lstStyle/>
          <a:p>
            <a:r>
              <a:rPr lang="da-DK" dirty="0" smtClean="0"/>
              <a:t>Dynamiske websider:</a:t>
            </a:r>
          </a:p>
          <a:p>
            <a:pPr>
              <a:buNone/>
            </a:pPr>
            <a:r>
              <a:rPr lang="da-DK" dirty="0" smtClean="0"/>
              <a:t>	Nyheder, </a:t>
            </a:r>
            <a:r>
              <a:rPr lang="da-DK" dirty="0" err="1" smtClean="0"/>
              <a:t>Twitter</a:t>
            </a:r>
            <a:r>
              <a:rPr lang="da-DK" dirty="0" smtClean="0"/>
              <a:t>, </a:t>
            </a:r>
            <a:r>
              <a:rPr lang="da-DK" dirty="0" err="1" smtClean="0"/>
              <a:t>Facebook</a:t>
            </a:r>
            <a:r>
              <a:rPr lang="da-DK" dirty="0" smtClean="0"/>
              <a:t>, ...</a:t>
            </a:r>
          </a:p>
          <a:p>
            <a:r>
              <a:rPr lang="da-DK" b="1" dirty="0" smtClean="0">
                <a:solidFill>
                  <a:srgbClr val="C00000"/>
                </a:solidFill>
              </a:rPr>
              <a:t>Personlig </a:t>
            </a:r>
            <a:r>
              <a:rPr lang="da-DK" b="1" dirty="0" err="1" smtClean="0">
                <a:solidFill>
                  <a:srgbClr val="C00000"/>
                </a:solidFill>
              </a:rPr>
              <a:t>ranking</a:t>
            </a:r>
            <a:r>
              <a:rPr lang="da-DK" b="1" dirty="0">
                <a:solidFill>
                  <a:srgbClr val="C00000"/>
                </a:solidFill>
              </a:rPr>
              <a:t/>
            </a:r>
            <a:br>
              <a:rPr lang="da-DK" b="1" dirty="0">
                <a:solidFill>
                  <a:srgbClr val="C00000"/>
                </a:solidFill>
              </a:rPr>
            </a:br>
            <a:r>
              <a:rPr lang="da-DK" dirty="0" smtClean="0"/>
              <a:t>Baseret på </a:t>
            </a:r>
            <a:r>
              <a:rPr lang="da-DK" dirty="0" err="1" smtClean="0"/>
              <a:t>hidtige</a:t>
            </a:r>
            <a:r>
              <a:rPr lang="da-DK" dirty="0" smtClean="0"/>
              <a:t> besøgte websider, </a:t>
            </a:r>
            <a:r>
              <a:rPr lang="da-DK" dirty="0" err="1" smtClean="0"/>
              <a:t>gmail</a:t>
            </a:r>
            <a:r>
              <a:rPr lang="da-DK" dirty="0" smtClean="0"/>
              <a:t>, social netværk, geografisk placering, ...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585878"/>
            <a:ext cx="191383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442731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lh5.googleusercontent.com/-2r7nkB71SpM/AAAAAAAAAAI/AAAAAAAAGbM/L4F1jTIlWFY/s250-c-k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12246"/>
            <a:ext cx="869082" cy="86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620688"/>
            <a:ext cx="2592288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(2004)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59421"/>
            <a:ext cx="8640960" cy="4525963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da-DK" dirty="0" smtClean="0"/>
              <a:t>+8.000.000.000 web sider (+20 TB)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PageRank</a:t>
            </a:r>
            <a:r>
              <a:rPr lang="en-US" dirty="0" smtClean="0"/>
              <a:t>: +3.000.000.000 </a:t>
            </a:r>
            <a:r>
              <a:rPr lang="en-US" dirty="0" err="1" smtClean="0"/>
              <a:t>sider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+20.000.000.000 links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+2 Terabyte index, </a:t>
            </a:r>
            <a:r>
              <a:rPr lang="en-US" dirty="0" err="1" smtClean="0"/>
              <a:t>opdateres</a:t>
            </a:r>
            <a:r>
              <a:rPr lang="en-US" dirty="0" smtClean="0"/>
              <a:t> en gang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måneden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+2.000.000 termer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+150.000.000 </a:t>
            </a:r>
            <a:r>
              <a:rPr lang="en-US" dirty="0" err="1" smtClean="0"/>
              <a:t>søgninger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dagen</a:t>
            </a:r>
            <a:r>
              <a:rPr lang="en-US" dirty="0" smtClean="0"/>
              <a:t> (2000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sekundet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+200 </a:t>
            </a:r>
            <a:r>
              <a:rPr lang="en-US" dirty="0" err="1" smtClean="0"/>
              <a:t>filtyper</a:t>
            </a:r>
            <a:r>
              <a:rPr lang="en-US" dirty="0" smtClean="0"/>
              <a:t>: HTML, Microsoft Office, PDF, PostScript, WordPerfect, Lotus ...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+28 </a:t>
            </a:r>
            <a:r>
              <a:rPr lang="en-US" dirty="0" err="1" smtClean="0"/>
              <a:t>sprog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360" y="476672"/>
            <a:ext cx="362920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2132856"/>
            <a:ext cx="8229600" cy="4525963"/>
          </a:xfrm>
        </p:spPr>
        <p:txBody>
          <a:bodyPr/>
          <a:lstStyle/>
          <a:p>
            <a:r>
              <a:rPr lang="da-DK" dirty="0" err="1" smtClean="0"/>
              <a:t>Cluster</a:t>
            </a:r>
            <a:r>
              <a:rPr lang="da-DK" dirty="0" smtClean="0"/>
              <a:t> af +10.000 Intel servere med Linux</a:t>
            </a:r>
          </a:p>
          <a:p>
            <a:pPr lvl="1"/>
            <a:r>
              <a:rPr lang="en-US" dirty="0" smtClean="0"/>
              <a:t>Single-processor</a:t>
            </a:r>
          </a:p>
          <a:p>
            <a:pPr lvl="1"/>
            <a:r>
              <a:rPr lang="en-US" dirty="0" smtClean="0"/>
              <a:t>256MB–1GB RAM</a:t>
            </a:r>
          </a:p>
          <a:p>
            <a:pPr lvl="1"/>
            <a:r>
              <a:rPr lang="en-US" dirty="0" smtClean="0"/>
              <a:t>2 IDE </a:t>
            </a:r>
            <a:r>
              <a:rPr lang="en-US" dirty="0" err="1" smtClean="0"/>
              <a:t>diske</a:t>
            </a:r>
            <a:r>
              <a:rPr lang="en-US" dirty="0" smtClean="0"/>
              <a:t> med 20-40Gb</a:t>
            </a:r>
          </a:p>
          <a:p>
            <a:r>
              <a:rPr lang="en-US" dirty="0" err="1" smtClean="0"/>
              <a:t>Fejl</a:t>
            </a:r>
            <a:r>
              <a:rPr lang="en-US" dirty="0" smtClean="0"/>
              <a:t>-tolerance: </a:t>
            </a:r>
            <a:r>
              <a:rPr lang="en-US" dirty="0" err="1" smtClean="0"/>
              <a:t>Redundans</a:t>
            </a:r>
            <a:endParaRPr lang="en-US" dirty="0" smtClean="0"/>
          </a:p>
          <a:p>
            <a:r>
              <a:rPr lang="en-US" dirty="0" err="1" smtClean="0"/>
              <a:t>Hastighed</a:t>
            </a:r>
            <a:r>
              <a:rPr lang="en-US" dirty="0" smtClean="0"/>
              <a:t>: Load-balancing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82197" y="3710993"/>
            <a:ext cx="3408058" cy="255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553089" y="951967"/>
            <a:ext cx="1428750" cy="119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48064" y="620688"/>
            <a:ext cx="2592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(2004)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7360" y="476672"/>
            <a:ext cx="362920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2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98072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Google</a:t>
            </a:r>
            <a:r>
              <a:rPr lang="da-DK" dirty="0" smtClean="0"/>
              <a:t> server, april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Datacentre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39952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78" y="400375"/>
            <a:ext cx="2339752" cy="97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6" t="26911" r="4042" b="41021"/>
          <a:stretch/>
        </p:blipFill>
        <p:spPr bwMode="auto">
          <a:xfrm>
            <a:off x="467544" y="1916832"/>
            <a:ext cx="8064896" cy="315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79875" y="6381328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dirty="0" smtClean="0"/>
              <a:t>www.google.com/about/datacenters/inside/locations/index.html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 </a:t>
            </a:r>
            <a:r>
              <a:rPr lang="en-US" b="1" dirty="0" err="1" smtClean="0"/>
              <a:t>søgemaskines</a:t>
            </a:r>
            <a:r>
              <a:rPr lang="en-US" b="1" dirty="0" smtClean="0"/>
              <a:t> dele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571184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err="1" smtClean="0"/>
              <a:t>Indsamling</a:t>
            </a:r>
            <a:r>
              <a:rPr lang="en-US" b="1" dirty="0" smtClean="0"/>
              <a:t> </a:t>
            </a:r>
            <a:r>
              <a:rPr lang="en-US" b="1" dirty="0" err="1" smtClean="0"/>
              <a:t>af</a:t>
            </a:r>
            <a:r>
              <a:rPr lang="en-US" b="1" dirty="0" smtClean="0"/>
              <a:t> data</a:t>
            </a:r>
          </a:p>
          <a:p>
            <a:pPr marL="715963" indent="-354013"/>
            <a:r>
              <a:rPr lang="en-US" dirty="0" err="1" smtClean="0">
                <a:solidFill>
                  <a:srgbClr val="C00000"/>
                </a:solidFill>
              </a:rPr>
              <a:t>Webcrawling</a:t>
            </a:r>
            <a:r>
              <a:rPr lang="en-US" dirty="0" smtClean="0"/>
              <a:t> (</a:t>
            </a:r>
            <a:r>
              <a:rPr lang="en-US" dirty="0" err="1" smtClean="0"/>
              <a:t>gennemløb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internet)</a:t>
            </a:r>
          </a:p>
          <a:p>
            <a:pPr>
              <a:buNone/>
            </a:pPr>
            <a:r>
              <a:rPr lang="en-US" b="1" dirty="0" err="1" smtClean="0"/>
              <a:t>Indeksering</a:t>
            </a:r>
            <a:r>
              <a:rPr lang="en-US" b="1" dirty="0" smtClean="0"/>
              <a:t> data</a:t>
            </a:r>
          </a:p>
          <a:p>
            <a:pPr marL="715963" indent="-354013"/>
            <a:r>
              <a:rPr lang="en-US" dirty="0" err="1" smtClean="0">
                <a:solidFill>
                  <a:srgbClr val="C00000"/>
                </a:solidFill>
              </a:rPr>
              <a:t>Parsning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dokumenter</a:t>
            </a:r>
            <a:endParaRPr lang="en-US" dirty="0" smtClean="0"/>
          </a:p>
          <a:p>
            <a:pPr marL="715963" indent="-354013"/>
            <a:r>
              <a:rPr lang="en-US" dirty="0" err="1" smtClean="0">
                <a:solidFill>
                  <a:srgbClr val="C00000"/>
                </a:solidFill>
              </a:rPr>
              <a:t>Leksikon</a:t>
            </a:r>
            <a:r>
              <a:rPr lang="en-US" dirty="0" smtClean="0"/>
              <a:t>: </a:t>
            </a:r>
            <a:r>
              <a:rPr lang="en-US" dirty="0" err="1" smtClean="0"/>
              <a:t>indeks</a:t>
            </a:r>
            <a:r>
              <a:rPr lang="en-US" dirty="0" smtClean="0"/>
              <a:t> (</a:t>
            </a:r>
            <a:r>
              <a:rPr lang="en-US" dirty="0" err="1" smtClean="0"/>
              <a:t>ordbog</a:t>
            </a:r>
            <a:r>
              <a:rPr lang="en-US" dirty="0" smtClean="0"/>
              <a:t>) over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ord</a:t>
            </a:r>
            <a:r>
              <a:rPr lang="en-US" dirty="0" smtClean="0"/>
              <a:t> </a:t>
            </a:r>
            <a:r>
              <a:rPr lang="en-US" dirty="0" err="1" smtClean="0"/>
              <a:t>mødt</a:t>
            </a:r>
            <a:endParaRPr lang="en-US" dirty="0" smtClean="0"/>
          </a:p>
          <a:p>
            <a:pPr marL="715963" indent="-354013"/>
            <a:r>
              <a:rPr lang="en-US" dirty="0" err="1" smtClean="0">
                <a:solidFill>
                  <a:srgbClr val="C00000"/>
                </a:solidFill>
              </a:rPr>
              <a:t>Inverteret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fil</a:t>
            </a:r>
            <a:r>
              <a:rPr lang="en-US" dirty="0" smtClean="0"/>
              <a:t>: for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ord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leksikon</a:t>
            </a:r>
            <a:r>
              <a:rPr lang="en-US" dirty="0" smtClean="0"/>
              <a:t>, </a:t>
            </a:r>
            <a:r>
              <a:rPr lang="en-US" dirty="0" err="1" smtClean="0"/>
              <a:t>angiv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hvilke</a:t>
            </a:r>
            <a:r>
              <a:rPr lang="en-US" dirty="0" smtClean="0"/>
              <a:t> </a:t>
            </a:r>
            <a:r>
              <a:rPr lang="en-US" dirty="0" err="1" smtClean="0"/>
              <a:t>dokumenter</a:t>
            </a:r>
            <a:r>
              <a:rPr lang="en-US" dirty="0" smtClean="0"/>
              <a:t> de </a:t>
            </a:r>
            <a:r>
              <a:rPr lang="en-US" dirty="0" err="1" smtClean="0"/>
              <a:t>findes</a:t>
            </a:r>
            <a:endParaRPr lang="en-US" dirty="0" smtClean="0"/>
          </a:p>
          <a:p>
            <a:pPr>
              <a:buNone/>
            </a:pPr>
            <a:r>
              <a:rPr lang="en-US" b="1" dirty="0" err="1" smtClean="0"/>
              <a:t>Søgning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data</a:t>
            </a:r>
          </a:p>
          <a:p>
            <a:pPr marL="715963" indent="-354013"/>
            <a:r>
              <a:rPr lang="en-US" dirty="0" smtClean="0"/>
              <a:t>Find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dokumenter</a:t>
            </a:r>
            <a:r>
              <a:rPr lang="en-US" dirty="0" smtClean="0"/>
              <a:t> med </a:t>
            </a:r>
            <a:r>
              <a:rPr lang="en-US" dirty="0" err="1" smtClean="0"/>
              <a:t>søgeordene</a:t>
            </a:r>
            <a:endParaRPr lang="en-US" dirty="0" smtClean="0"/>
          </a:p>
          <a:p>
            <a:pPr marL="715963" indent="-354013"/>
            <a:r>
              <a:rPr lang="en-US" dirty="0" smtClean="0">
                <a:solidFill>
                  <a:srgbClr val="C00000"/>
                </a:solidFill>
              </a:rPr>
              <a:t>Rank</a:t>
            </a:r>
            <a:r>
              <a:rPr lang="en-US" dirty="0" smtClean="0"/>
              <a:t> </a:t>
            </a:r>
            <a:r>
              <a:rPr lang="en-US" dirty="0" err="1" smtClean="0"/>
              <a:t>dokumenterne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79536"/>
            <a:ext cx="3888432" cy="266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Webcrawling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=</a:t>
            </a:r>
            <a:r>
              <a:rPr lang="en-US" dirty="0" smtClean="0"/>
              <a:t> </a:t>
            </a:r>
            <a:r>
              <a:rPr lang="en-US" dirty="0" err="1" smtClean="0"/>
              <a:t>Grafgennemløb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4008" y="2479536"/>
            <a:ext cx="4176464" cy="26776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400" i="1" dirty="0" smtClean="0"/>
              <a:t>S</a:t>
            </a:r>
            <a:r>
              <a:rPr lang="en-US" sz="2400" dirty="0" smtClean="0"/>
              <a:t> = {</a:t>
            </a:r>
            <a:r>
              <a:rPr lang="en-US" sz="2400" dirty="0" err="1" smtClean="0"/>
              <a:t>startside</a:t>
            </a:r>
            <a:r>
              <a:rPr lang="en-US" sz="2400" dirty="0" smtClean="0"/>
              <a:t>}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400" b="1" dirty="0" smtClean="0"/>
              <a:t>repeat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400" dirty="0" smtClean="0"/>
              <a:t>	</a:t>
            </a:r>
            <a:r>
              <a:rPr lang="en-US" sz="2400" dirty="0" err="1" smtClean="0"/>
              <a:t>fjern</a:t>
            </a:r>
            <a:r>
              <a:rPr lang="en-US" sz="2400" dirty="0" smtClean="0"/>
              <a:t> en side </a:t>
            </a:r>
            <a:r>
              <a:rPr lang="en-US" sz="2400" i="1" dirty="0" smtClean="0"/>
              <a:t>s</a:t>
            </a:r>
            <a:r>
              <a:rPr lang="en-US" sz="2400" dirty="0" smtClean="0"/>
              <a:t> </a:t>
            </a:r>
            <a:r>
              <a:rPr lang="en-US" sz="2400" dirty="0" err="1" smtClean="0"/>
              <a:t>fra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400" dirty="0" smtClean="0"/>
              <a:t>	parse </a:t>
            </a:r>
            <a:r>
              <a:rPr lang="en-US" sz="2400" i="1" dirty="0" smtClean="0"/>
              <a:t>s</a:t>
            </a:r>
            <a:r>
              <a:rPr lang="en-US" sz="2400" dirty="0" smtClean="0"/>
              <a:t> </a:t>
            </a:r>
            <a:r>
              <a:rPr lang="en-US" sz="2400" dirty="0" err="1" smtClean="0"/>
              <a:t>og</a:t>
            </a:r>
            <a:r>
              <a:rPr lang="en-US" sz="2400" dirty="0" smtClean="0"/>
              <a:t> find </a:t>
            </a:r>
            <a:r>
              <a:rPr lang="en-US" sz="2400" dirty="0" err="1" smtClean="0"/>
              <a:t>alle</a:t>
            </a:r>
            <a:r>
              <a:rPr lang="en-US" sz="2400" dirty="0" smtClean="0"/>
              <a:t> links (</a:t>
            </a:r>
            <a:r>
              <a:rPr lang="en-US" sz="2400" i="1" dirty="0" smtClean="0"/>
              <a:t>s</a:t>
            </a:r>
            <a:r>
              <a:rPr lang="en-US" sz="2400" dirty="0" smtClean="0"/>
              <a:t>, </a:t>
            </a:r>
            <a:r>
              <a:rPr lang="en-US" sz="2400" i="1" dirty="0" smtClean="0"/>
              <a:t>v</a:t>
            </a:r>
            <a:r>
              <a:rPr lang="en-US" sz="2400" dirty="0" smtClean="0"/>
              <a:t>)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400" b="1" dirty="0" smtClean="0"/>
              <a:t>	</a:t>
            </a:r>
            <a:r>
              <a:rPr lang="en-US" sz="2400" b="1" dirty="0" err="1" smtClean="0"/>
              <a:t>foreach</a:t>
            </a:r>
            <a:r>
              <a:rPr lang="en-US" sz="2400" dirty="0" smtClean="0"/>
              <a:t> (</a:t>
            </a:r>
            <a:r>
              <a:rPr lang="en-US" sz="2400" i="1" dirty="0" smtClean="0"/>
              <a:t>s</a:t>
            </a:r>
            <a:r>
              <a:rPr lang="en-US" sz="2400" dirty="0" smtClean="0"/>
              <a:t>, </a:t>
            </a:r>
            <a:r>
              <a:rPr lang="en-US" sz="2400" i="1" dirty="0" smtClean="0"/>
              <a:t>v</a:t>
            </a:r>
            <a:r>
              <a:rPr lang="en-US" sz="2400" dirty="0" smtClean="0"/>
              <a:t>)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da-DK" sz="2400" b="1" dirty="0" smtClean="0"/>
              <a:t>		</a:t>
            </a:r>
            <a:r>
              <a:rPr lang="da-DK" sz="2400" b="1" dirty="0" err="1" smtClean="0"/>
              <a:t>if</a:t>
            </a:r>
            <a:r>
              <a:rPr lang="da-DK" sz="2400" b="1" dirty="0" smtClean="0"/>
              <a:t> </a:t>
            </a:r>
            <a:r>
              <a:rPr lang="da-DK" sz="2400" i="1" dirty="0" smtClean="0"/>
              <a:t>v</a:t>
            </a:r>
            <a:r>
              <a:rPr lang="da-DK" sz="2400" dirty="0" smtClean="0"/>
              <a:t> ikke besøgt før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400" dirty="0" smtClean="0"/>
              <a:t>			</a:t>
            </a:r>
            <a:r>
              <a:rPr lang="en-US" sz="2400" dirty="0" err="1" smtClean="0"/>
              <a:t>indsæt</a:t>
            </a:r>
            <a:r>
              <a:rPr lang="en-US" sz="2400" dirty="0" smtClean="0"/>
              <a:t> </a:t>
            </a:r>
            <a:r>
              <a:rPr lang="en-US" sz="2400" i="1" dirty="0" smtClean="0"/>
              <a:t>v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1328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C00000"/>
                </a:solidFill>
              </a:rPr>
              <a:t>startside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43608" y="2564904"/>
            <a:ext cx="216024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695568" y="2385337"/>
            <a:ext cx="3372375" cy="1319693"/>
          </a:xfrm>
          <a:custGeom>
            <a:avLst/>
            <a:gdLst>
              <a:gd name="connsiteX0" fmla="*/ 2322787 w 5583621"/>
              <a:gd name="connsiteY0" fmla="*/ 183932 h 2701159"/>
              <a:gd name="connsiteX1" fmla="*/ 3063766 w 5583621"/>
              <a:gd name="connsiteY1" fmla="*/ 798787 h 2701159"/>
              <a:gd name="connsiteX2" fmla="*/ 4750676 w 5583621"/>
              <a:gd name="connsiteY2" fmla="*/ 57807 h 2701159"/>
              <a:gd name="connsiteX3" fmla="*/ 5081752 w 5583621"/>
              <a:gd name="connsiteY3" fmla="*/ 1145628 h 2701159"/>
              <a:gd name="connsiteX4" fmla="*/ 1739462 w 5583621"/>
              <a:gd name="connsiteY4" fmla="*/ 2611821 h 2701159"/>
              <a:gd name="connsiteX5" fmla="*/ 84083 w 5583621"/>
              <a:gd name="connsiteY5" fmla="*/ 609601 h 2701159"/>
              <a:gd name="connsiteX6" fmla="*/ 1234966 w 5583621"/>
              <a:gd name="connsiteY6" fmla="*/ 420414 h 2701159"/>
              <a:gd name="connsiteX7" fmla="*/ 2322787 w 5583621"/>
              <a:gd name="connsiteY7" fmla="*/ 183932 h 2701159"/>
              <a:gd name="connsiteX0" fmla="*/ 2322787 w 4791675"/>
              <a:gd name="connsiteY0" fmla="*/ 292964 h 2919221"/>
              <a:gd name="connsiteX1" fmla="*/ 3063766 w 4791675"/>
              <a:gd name="connsiteY1" fmla="*/ 907819 h 2919221"/>
              <a:gd name="connsiteX2" fmla="*/ 4750676 w 4791675"/>
              <a:gd name="connsiteY2" fmla="*/ 166839 h 2919221"/>
              <a:gd name="connsiteX3" fmla="*/ 3309762 w 4791675"/>
              <a:gd name="connsiteY3" fmla="*/ 1908850 h 2919221"/>
              <a:gd name="connsiteX4" fmla="*/ 1739462 w 4791675"/>
              <a:gd name="connsiteY4" fmla="*/ 2720853 h 2919221"/>
              <a:gd name="connsiteX5" fmla="*/ 84083 w 4791675"/>
              <a:gd name="connsiteY5" fmla="*/ 718633 h 2919221"/>
              <a:gd name="connsiteX6" fmla="*/ 1234966 w 4791675"/>
              <a:gd name="connsiteY6" fmla="*/ 529446 h 2919221"/>
              <a:gd name="connsiteX7" fmla="*/ 2322787 w 4791675"/>
              <a:gd name="connsiteY7" fmla="*/ 292964 h 2919221"/>
              <a:gd name="connsiteX0" fmla="*/ 2315104 w 4783992"/>
              <a:gd name="connsiteY0" fmla="*/ 292964 h 2199185"/>
              <a:gd name="connsiteX1" fmla="*/ 3056083 w 4783992"/>
              <a:gd name="connsiteY1" fmla="*/ 907819 h 2199185"/>
              <a:gd name="connsiteX2" fmla="*/ 4742993 w 4783992"/>
              <a:gd name="connsiteY2" fmla="*/ 166839 h 2199185"/>
              <a:gd name="connsiteX3" fmla="*/ 3302079 w 4783992"/>
              <a:gd name="connsiteY3" fmla="*/ 1908850 h 2199185"/>
              <a:gd name="connsiteX4" fmla="*/ 1685684 w 4783992"/>
              <a:gd name="connsiteY4" fmla="*/ 1908850 h 2199185"/>
              <a:gd name="connsiteX5" fmla="*/ 76400 w 4783992"/>
              <a:gd name="connsiteY5" fmla="*/ 718633 h 2199185"/>
              <a:gd name="connsiteX6" fmla="*/ 1227283 w 4783992"/>
              <a:gd name="connsiteY6" fmla="*/ 529446 h 2199185"/>
              <a:gd name="connsiteX7" fmla="*/ 2315104 w 4783992"/>
              <a:gd name="connsiteY7" fmla="*/ 292964 h 2199185"/>
              <a:gd name="connsiteX0" fmla="*/ 2322216 w 4791104"/>
              <a:gd name="connsiteY0" fmla="*/ 292964 h 2199185"/>
              <a:gd name="connsiteX1" fmla="*/ 3063195 w 4791104"/>
              <a:gd name="connsiteY1" fmla="*/ 907819 h 2199185"/>
              <a:gd name="connsiteX2" fmla="*/ 4750105 w 4791104"/>
              <a:gd name="connsiteY2" fmla="*/ 166839 h 2199185"/>
              <a:gd name="connsiteX3" fmla="*/ 3309191 w 4791104"/>
              <a:gd name="connsiteY3" fmla="*/ 1908850 h 2199185"/>
              <a:gd name="connsiteX4" fmla="*/ 1692796 w 4791104"/>
              <a:gd name="connsiteY4" fmla="*/ 1908850 h 2199185"/>
              <a:gd name="connsiteX5" fmla="*/ 76400 w 4791104"/>
              <a:gd name="connsiteY5" fmla="*/ 1308912 h 2199185"/>
              <a:gd name="connsiteX6" fmla="*/ 1234395 w 4791104"/>
              <a:gd name="connsiteY6" fmla="*/ 529446 h 2199185"/>
              <a:gd name="connsiteX7" fmla="*/ 2322216 w 4791104"/>
              <a:gd name="connsiteY7" fmla="*/ 292964 h 2199185"/>
              <a:gd name="connsiteX0" fmla="*/ 2322216 w 4791104"/>
              <a:gd name="connsiteY0" fmla="*/ 292964 h 2199185"/>
              <a:gd name="connsiteX1" fmla="*/ 3063195 w 4791104"/>
              <a:gd name="connsiteY1" fmla="*/ 907819 h 2199185"/>
              <a:gd name="connsiteX2" fmla="*/ 4750105 w 4791104"/>
              <a:gd name="connsiteY2" fmla="*/ 166839 h 2199185"/>
              <a:gd name="connsiteX3" fmla="*/ 3309191 w 4791104"/>
              <a:gd name="connsiteY3" fmla="*/ 1908850 h 2199185"/>
              <a:gd name="connsiteX4" fmla="*/ 1692796 w 4791104"/>
              <a:gd name="connsiteY4" fmla="*/ 1908850 h 2199185"/>
              <a:gd name="connsiteX5" fmla="*/ 76400 w 4791104"/>
              <a:gd name="connsiteY5" fmla="*/ 1308912 h 2199185"/>
              <a:gd name="connsiteX6" fmla="*/ 1234395 w 4791104"/>
              <a:gd name="connsiteY6" fmla="*/ 529446 h 2199185"/>
              <a:gd name="connsiteX7" fmla="*/ 1538853 w 4791104"/>
              <a:gd name="connsiteY7" fmla="*/ 109034 h 2199185"/>
              <a:gd name="connsiteX8" fmla="*/ 2322216 w 4791104"/>
              <a:gd name="connsiteY8" fmla="*/ 292964 h 2199185"/>
              <a:gd name="connsiteX0" fmla="*/ 2386930 w 4855818"/>
              <a:gd name="connsiteY0" fmla="*/ 292964 h 2199185"/>
              <a:gd name="connsiteX1" fmla="*/ 3127909 w 4855818"/>
              <a:gd name="connsiteY1" fmla="*/ 907819 h 2199185"/>
              <a:gd name="connsiteX2" fmla="*/ 4814819 w 4855818"/>
              <a:gd name="connsiteY2" fmla="*/ 166839 h 2199185"/>
              <a:gd name="connsiteX3" fmla="*/ 3373905 w 4855818"/>
              <a:gd name="connsiteY3" fmla="*/ 1908850 h 2199185"/>
              <a:gd name="connsiteX4" fmla="*/ 1757510 w 4855818"/>
              <a:gd name="connsiteY4" fmla="*/ 1908850 h 2199185"/>
              <a:gd name="connsiteX5" fmla="*/ 141114 w 4855818"/>
              <a:gd name="connsiteY5" fmla="*/ 1308912 h 2199185"/>
              <a:gd name="connsiteX6" fmla="*/ 910826 w 4855818"/>
              <a:gd name="connsiteY6" fmla="*/ 468997 h 2199185"/>
              <a:gd name="connsiteX7" fmla="*/ 1603567 w 4855818"/>
              <a:gd name="connsiteY7" fmla="*/ 109034 h 2199185"/>
              <a:gd name="connsiteX8" fmla="*/ 2386930 w 4855818"/>
              <a:gd name="connsiteY8" fmla="*/ 292964 h 2199185"/>
              <a:gd name="connsiteX0" fmla="*/ 2386930 w 4030675"/>
              <a:gd name="connsiteY0" fmla="*/ 590746 h 2546596"/>
              <a:gd name="connsiteX1" fmla="*/ 3127909 w 4030675"/>
              <a:gd name="connsiteY1" fmla="*/ 1205601 h 2546596"/>
              <a:gd name="connsiteX2" fmla="*/ 3989676 w 4030675"/>
              <a:gd name="connsiteY2" fmla="*/ 166840 h 2546596"/>
              <a:gd name="connsiteX3" fmla="*/ 3373905 w 4030675"/>
              <a:gd name="connsiteY3" fmla="*/ 2206632 h 2546596"/>
              <a:gd name="connsiteX4" fmla="*/ 1757510 w 4030675"/>
              <a:gd name="connsiteY4" fmla="*/ 2206632 h 2546596"/>
              <a:gd name="connsiteX5" fmla="*/ 141114 w 4030675"/>
              <a:gd name="connsiteY5" fmla="*/ 1606694 h 2546596"/>
              <a:gd name="connsiteX6" fmla="*/ 910826 w 4030675"/>
              <a:gd name="connsiteY6" fmla="*/ 766779 h 2546596"/>
              <a:gd name="connsiteX7" fmla="*/ 1603567 w 4030675"/>
              <a:gd name="connsiteY7" fmla="*/ 406816 h 2546596"/>
              <a:gd name="connsiteX8" fmla="*/ 2386930 w 4030675"/>
              <a:gd name="connsiteY8" fmla="*/ 590746 h 2546596"/>
              <a:gd name="connsiteX0" fmla="*/ 2386930 w 4028162"/>
              <a:gd name="connsiteY0" fmla="*/ 783868 h 2739720"/>
              <a:gd name="connsiteX1" fmla="*/ 3142992 w 4028162"/>
              <a:gd name="connsiteY1" fmla="*/ 239974 h 2739720"/>
              <a:gd name="connsiteX2" fmla="*/ 3989676 w 4028162"/>
              <a:gd name="connsiteY2" fmla="*/ 359962 h 2739720"/>
              <a:gd name="connsiteX3" fmla="*/ 3373905 w 4028162"/>
              <a:gd name="connsiteY3" fmla="*/ 2399754 h 2739720"/>
              <a:gd name="connsiteX4" fmla="*/ 1757510 w 4028162"/>
              <a:gd name="connsiteY4" fmla="*/ 2399754 h 2739720"/>
              <a:gd name="connsiteX5" fmla="*/ 141114 w 4028162"/>
              <a:gd name="connsiteY5" fmla="*/ 1799816 h 2739720"/>
              <a:gd name="connsiteX6" fmla="*/ 910826 w 4028162"/>
              <a:gd name="connsiteY6" fmla="*/ 959901 h 2739720"/>
              <a:gd name="connsiteX7" fmla="*/ 1603567 w 4028162"/>
              <a:gd name="connsiteY7" fmla="*/ 599938 h 2739720"/>
              <a:gd name="connsiteX8" fmla="*/ 2386930 w 4028162"/>
              <a:gd name="connsiteY8" fmla="*/ 783868 h 2739720"/>
              <a:gd name="connsiteX0" fmla="*/ 2450251 w 4028162"/>
              <a:gd name="connsiteY0" fmla="*/ 599940 h 2739720"/>
              <a:gd name="connsiteX1" fmla="*/ 3142992 w 4028162"/>
              <a:gd name="connsiteY1" fmla="*/ 239976 h 2739720"/>
              <a:gd name="connsiteX2" fmla="*/ 3989676 w 4028162"/>
              <a:gd name="connsiteY2" fmla="*/ 359964 h 2739720"/>
              <a:gd name="connsiteX3" fmla="*/ 3373905 w 4028162"/>
              <a:gd name="connsiteY3" fmla="*/ 2399756 h 2739720"/>
              <a:gd name="connsiteX4" fmla="*/ 1757510 w 4028162"/>
              <a:gd name="connsiteY4" fmla="*/ 2399756 h 2739720"/>
              <a:gd name="connsiteX5" fmla="*/ 141114 w 4028162"/>
              <a:gd name="connsiteY5" fmla="*/ 1799818 h 2739720"/>
              <a:gd name="connsiteX6" fmla="*/ 910826 w 4028162"/>
              <a:gd name="connsiteY6" fmla="*/ 959903 h 2739720"/>
              <a:gd name="connsiteX7" fmla="*/ 1603567 w 4028162"/>
              <a:gd name="connsiteY7" fmla="*/ 599940 h 2739720"/>
              <a:gd name="connsiteX8" fmla="*/ 2450251 w 4028162"/>
              <a:gd name="connsiteY8" fmla="*/ 599940 h 2739720"/>
              <a:gd name="connsiteX0" fmla="*/ 2450251 w 3797248"/>
              <a:gd name="connsiteY0" fmla="*/ 379962 h 2459749"/>
              <a:gd name="connsiteX1" fmla="*/ 3142992 w 3797248"/>
              <a:gd name="connsiteY1" fmla="*/ 19998 h 2459749"/>
              <a:gd name="connsiteX2" fmla="*/ 3758762 w 3797248"/>
              <a:gd name="connsiteY2" fmla="*/ 499951 h 2459749"/>
              <a:gd name="connsiteX3" fmla="*/ 3373905 w 3797248"/>
              <a:gd name="connsiteY3" fmla="*/ 2179778 h 2459749"/>
              <a:gd name="connsiteX4" fmla="*/ 1757510 w 3797248"/>
              <a:gd name="connsiteY4" fmla="*/ 2179778 h 2459749"/>
              <a:gd name="connsiteX5" fmla="*/ 141114 w 3797248"/>
              <a:gd name="connsiteY5" fmla="*/ 1579840 h 2459749"/>
              <a:gd name="connsiteX6" fmla="*/ 910826 w 3797248"/>
              <a:gd name="connsiteY6" fmla="*/ 739925 h 2459749"/>
              <a:gd name="connsiteX7" fmla="*/ 1603567 w 3797248"/>
              <a:gd name="connsiteY7" fmla="*/ 379962 h 2459749"/>
              <a:gd name="connsiteX8" fmla="*/ 2450251 w 3797248"/>
              <a:gd name="connsiteY8" fmla="*/ 379962 h 2459749"/>
              <a:gd name="connsiteX0" fmla="*/ 2450251 w 3784419"/>
              <a:gd name="connsiteY0" fmla="*/ 199979 h 2279766"/>
              <a:gd name="connsiteX1" fmla="*/ 3219963 w 3784419"/>
              <a:gd name="connsiteY1" fmla="*/ 79992 h 2279766"/>
              <a:gd name="connsiteX2" fmla="*/ 3758762 w 3784419"/>
              <a:gd name="connsiteY2" fmla="*/ 319968 h 2279766"/>
              <a:gd name="connsiteX3" fmla="*/ 3373905 w 3784419"/>
              <a:gd name="connsiteY3" fmla="*/ 1999795 h 2279766"/>
              <a:gd name="connsiteX4" fmla="*/ 1757510 w 3784419"/>
              <a:gd name="connsiteY4" fmla="*/ 1999795 h 2279766"/>
              <a:gd name="connsiteX5" fmla="*/ 141114 w 3784419"/>
              <a:gd name="connsiteY5" fmla="*/ 1399857 h 2279766"/>
              <a:gd name="connsiteX6" fmla="*/ 910826 w 3784419"/>
              <a:gd name="connsiteY6" fmla="*/ 559942 h 2279766"/>
              <a:gd name="connsiteX7" fmla="*/ 1603567 w 3784419"/>
              <a:gd name="connsiteY7" fmla="*/ 199979 h 2279766"/>
              <a:gd name="connsiteX8" fmla="*/ 2450251 w 3784419"/>
              <a:gd name="connsiteY8" fmla="*/ 199979 h 2279766"/>
              <a:gd name="connsiteX0" fmla="*/ 2373280 w 3784419"/>
              <a:gd name="connsiteY0" fmla="*/ 79988 h 2279764"/>
              <a:gd name="connsiteX1" fmla="*/ 3219963 w 3784419"/>
              <a:gd name="connsiteY1" fmla="*/ 79990 h 2279764"/>
              <a:gd name="connsiteX2" fmla="*/ 3758762 w 3784419"/>
              <a:gd name="connsiteY2" fmla="*/ 319966 h 2279764"/>
              <a:gd name="connsiteX3" fmla="*/ 3373905 w 3784419"/>
              <a:gd name="connsiteY3" fmla="*/ 1999793 h 2279764"/>
              <a:gd name="connsiteX4" fmla="*/ 1757510 w 3784419"/>
              <a:gd name="connsiteY4" fmla="*/ 1999793 h 2279764"/>
              <a:gd name="connsiteX5" fmla="*/ 141114 w 3784419"/>
              <a:gd name="connsiteY5" fmla="*/ 1399855 h 2279764"/>
              <a:gd name="connsiteX6" fmla="*/ 910826 w 3784419"/>
              <a:gd name="connsiteY6" fmla="*/ 559940 h 2279764"/>
              <a:gd name="connsiteX7" fmla="*/ 1603567 w 3784419"/>
              <a:gd name="connsiteY7" fmla="*/ 199977 h 2279764"/>
              <a:gd name="connsiteX8" fmla="*/ 2373280 w 3784419"/>
              <a:gd name="connsiteY8" fmla="*/ 79988 h 2279764"/>
              <a:gd name="connsiteX0" fmla="*/ 2373280 w 3604819"/>
              <a:gd name="connsiteY0" fmla="*/ 99989 h 2239772"/>
              <a:gd name="connsiteX1" fmla="*/ 3219963 w 3604819"/>
              <a:gd name="connsiteY1" fmla="*/ 99991 h 2239772"/>
              <a:gd name="connsiteX2" fmla="*/ 3142992 w 3604819"/>
              <a:gd name="connsiteY2" fmla="*/ 699928 h 2239772"/>
              <a:gd name="connsiteX3" fmla="*/ 3373905 w 3604819"/>
              <a:gd name="connsiteY3" fmla="*/ 2019794 h 2239772"/>
              <a:gd name="connsiteX4" fmla="*/ 1757510 w 3604819"/>
              <a:gd name="connsiteY4" fmla="*/ 2019794 h 2239772"/>
              <a:gd name="connsiteX5" fmla="*/ 141114 w 3604819"/>
              <a:gd name="connsiteY5" fmla="*/ 1419856 h 2239772"/>
              <a:gd name="connsiteX6" fmla="*/ 910826 w 3604819"/>
              <a:gd name="connsiteY6" fmla="*/ 579941 h 2239772"/>
              <a:gd name="connsiteX7" fmla="*/ 1603567 w 3604819"/>
              <a:gd name="connsiteY7" fmla="*/ 219978 h 2239772"/>
              <a:gd name="connsiteX8" fmla="*/ 2373280 w 3604819"/>
              <a:gd name="connsiteY8" fmla="*/ 99989 h 2239772"/>
              <a:gd name="connsiteX0" fmla="*/ 2373280 w 3604819"/>
              <a:gd name="connsiteY0" fmla="*/ 59238 h 2199021"/>
              <a:gd name="connsiteX1" fmla="*/ 2912079 w 3604819"/>
              <a:gd name="connsiteY1" fmla="*/ 179227 h 2199021"/>
              <a:gd name="connsiteX2" fmla="*/ 3142992 w 3604819"/>
              <a:gd name="connsiteY2" fmla="*/ 659177 h 2199021"/>
              <a:gd name="connsiteX3" fmla="*/ 3373905 w 3604819"/>
              <a:gd name="connsiteY3" fmla="*/ 1979043 h 2199021"/>
              <a:gd name="connsiteX4" fmla="*/ 1757510 w 3604819"/>
              <a:gd name="connsiteY4" fmla="*/ 1979043 h 2199021"/>
              <a:gd name="connsiteX5" fmla="*/ 141114 w 3604819"/>
              <a:gd name="connsiteY5" fmla="*/ 1379105 h 2199021"/>
              <a:gd name="connsiteX6" fmla="*/ 910826 w 3604819"/>
              <a:gd name="connsiteY6" fmla="*/ 539190 h 2199021"/>
              <a:gd name="connsiteX7" fmla="*/ 1603567 w 3604819"/>
              <a:gd name="connsiteY7" fmla="*/ 179227 h 2199021"/>
              <a:gd name="connsiteX8" fmla="*/ 2373280 w 3604819"/>
              <a:gd name="connsiteY8" fmla="*/ 59238 h 219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4819" h="2199021">
                <a:moveTo>
                  <a:pt x="2373280" y="59238"/>
                </a:moveTo>
                <a:cubicBezTo>
                  <a:pt x="2678080" y="122300"/>
                  <a:pt x="2783794" y="79237"/>
                  <a:pt x="2912079" y="179227"/>
                </a:cubicBezTo>
                <a:cubicBezTo>
                  <a:pt x="3040364" y="279217"/>
                  <a:pt x="3066021" y="359208"/>
                  <a:pt x="3142992" y="659177"/>
                </a:cubicBezTo>
                <a:cubicBezTo>
                  <a:pt x="3219963" y="959146"/>
                  <a:pt x="3604819" y="1759065"/>
                  <a:pt x="3373905" y="1979043"/>
                </a:cubicBezTo>
                <a:cubicBezTo>
                  <a:pt x="3142991" y="2199021"/>
                  <a:pt x="2296308" y="2079033"/>
                  <a:pt x="1757510" y="1979043"/>
                </a:cubicBezTo>
                <a:cubicBezTo>
                  <a:pt x="1218712" y="1879053"/>
                  <a:pt x="282228" y="1619080"/>
                  <a:pt x="141114" y="1379105"/>
                </a:cubicBezTo>
                <a:cubicBezTo>
                  <a:pt x="0" y="1139130"/>
                  <a:pt x="667084" y="739170"/>
                  <a:pt x="910826" y="539190"/>
                </a:cubicBezTo>
                <a:cubicBezTo>
                  <a:pt x="1154568" y="339210"/>
                  <a:pt x="1359825" y="259219"/>
                  <a:pt x="1603567" y="179227"/>
                </a:cubicBezTo>
                <a:cubicBezTo>
                  <a:pt x="1847309" y="99235"/>
                  <a:pt x="2084747" y="0"/>
                  <a:pt x="2373280" y="59238"/>
                </a:cubicBezTo>
                <a:close/>
              </a:path>
            </a:pathLst>
          </a:cu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905201" y="3490144"/>
            <a:ext cx="2655802" cy="973136"/>
          </a:xfrm>
          <a:custGeom>
            <a:avLst/>
            <a:gdLst>
              <a:gd name="connsiteX0" fmla="*/ 2322787 w 5583621"/>
              <a:gd name="connsiteY0" fmla="*/ 183932 h 2701159"/>
              <a:gd name="connsiteX1" fmla="*/ 3063766 w 5583621"/>
              <a:gd name="connsiteY1" fmla="*/ 798787 h 2701159"/>
              <a:gd name="connsiteX2" fmla="*/ 4750676 w 5583621"/>
              <a:gd name="connsiteY2" fmla="*/ 57807 h 2701159"/>
              <a:gd name="connsiteX3" fmla="*/ 5081752 w 5583621"/>
              <a:gd name="connsiteY3" fmla="*/ 1145628 h 2701159"/>
              <a:gd name="connsiteX4" fmla="*/ 1739462 w 5583621"/>
              <a:gd name="connsiteY4" fmla="*/ 2611821 h 2701159"/>
              <a:gd name="connsiteX5" fmla="*/ 84083 w 5583621"/>
              <a:gd name="connsiteY5" fmla="*/ 609601 h 2701159"/>
              <a:gd name="connsiteX6" fmla="*/ 1234966 w 5583621"/>
              <a:gd name="connsiteY6" fmla="*/ 420414 h 2701159"/>
              <a:gd name="connsiteX7" fmla="*/ 2322787 w 5583621"/>
              <a:gd name="connsiteY7" fmla="*/ 183932 h 2701159"/>
              <a:gd name="connsiteX0" fmla="*/ 2322787 w 4791675"/>
              <a:gd name="connsiteY0" fmla="*/ 292964 h 2919221"/>
              <a:gd name="connsiteX1" fmla="*/ 3063766 w 4791675"/>
              <a:gd name="connsiteY1" fmla="*/ 907819 h 2919221"/>
              <a:gd name="connsiteX2" fmla="*/ 4750676 w 4791675"/>
              <a:gd name="connsiteY2" fmla="*/ 166839 h 2919221"/>
              <a:gd name="connsiteX3" fmla="*/ 3309762 w 4791675"/>
              <a:gd name="connsiteY3" fmla="*/ 1908850 h 2919221"/>
              <a:gd name="connsiteX4" fmla="*/ 1739462 w 4791675"/>
              <a:gd name="connsiteY4" fmla="*/ 2720853 h 2919221"/>
              <a:gd name="connsiteX5" fmla="*/ 84083 w 4791675"/>
              <a:gd name="connsiteY5" fmla="*/ 718633 h 2919221"/>
              <a:gd name="connsiteX6" fmla="*/ 1234966 w 4791675"/>
              <a:gd name="connsiteY6" fmla="*/ 529446 h 2919221"/>
              <a:gd name="connsiteX7" fmla="*/ 2322787 w 4791675"/>
              <a:gd name="connsiteY7" fmla="*/ 292964 h 2919221"/>
              <a:gd name="connsiteX0" fmla="*/ 2315104 w 4783992"/>
              <a:gd name="connsiteY0" fmla="*/ 292964 h 2199185"/>
              <a:gd name="connsiteX1" fmla="*/ 3056083 w 4783992"/>
              <a:gd name="connsiteY1" fmla="*/ 907819 h 2199185"/>
              <a:gd name="connsiteX2" fmla="*/ 4742993 w 4783992"/>
              <a:gd name="connsiteY2" fmla="*/ 166839 h 2199185"/>
              <a:gd name="connsiteX3" fmla="*/ 3302079 w 4783992"/>
              <a:gd name="connsiteY3" fmla="*/ 1908850 h 2199185"/>
              <a:gd name="connsiteX4" fmla="*/ 1685684 w 4783992"/>
              <a:gd name="connsiteY4" fmla="*/ 1908850 h 2199185"/>
              <a:gd name="connsiteX5" fmla="*/ 76400 w 4783992"/>
              <a:gd name="connsiteY5" fmla="*/ 718633 h 2199185"/>
              <a:gd name="connsiteX6" fmla="*/ 1227283 w 4783992"/>
              <a:gd name="connsiteY6" fmla="*/ 529446 h 2199185"/>
              <a:gd name="connsiteX7" fmla="*/ 2315104 w 4783992"/>
              <a:gd name="connsiteY7" fmla="*/ 292964 h 2199185"/>
              <a:gd name="connsiteX0" fmla="*/ 2322216 w 4791104"/>
              <a:gd name="connsiteY0" fmla="*/ 292964 h 2199185"/>
              <a:gd name="connsiteX1" fmla="*/ 3063195 w 4791104"/>
              <a:gd name="connsiteY1" fmla="*/ 907819 h 2199185"/>
              <a:gd name="connsiteX2" fmla="*/ 4750105 w 4791104"/>
              <a:gd name="connsiteY2" fmla="*/ 166839 h 2199185"/>
              <a:gd name="connsiteX3" fmla="*/ 3309191 w 4791104"/>
              <a:gd name="connsiteY3" fmla="*/ 1908850 h 2199185"/>
              <a:gd name="connsiteX4" fmla="*/ 1692796 w 4791104"/>
              <a:gd name="connsiteY4" fmla="*/ 1908850 h 2199185"/>
              <a:gd name="connsiteX5" fmla="*/ 76400 w 4791104"/>
              <a:gd name="connsiteY5" fmla="*/ 1308912 h 2199185"/>
              <a:gd name="connsiteX6" fmla="*/ 1234395 w 4791104"/>
              <a:gd name="connsiteY6" fmla="*/ 529446 h 2199185"/>
              <a:gd name="connsiteX7" fmla="*/ 2322216 w 4791104"/>
              <a:gd name="connsiteY7" fmla="*/ 292964 h 2199185"/>
              <a:gd name="connsiteX0" fmla="*/ 2322216 w 4791104"/>
              <a:gd name="connsiteY0" fmla="*/ 292964 h 2199185"/>
              <a:gd name="connsiteX1" fmla="*/ 3063195 w 4791104"/>
              <a:gd name="connsiteY1" fmla="*/ 907819 h 2199185"/>
              <a:gd name="connsiteX2" fmla="*/ 4750105 w 4791104"/>
              <a:gd name="connsiteY2" fmla="*/ 166839 h 2199185"/>
              <a:gd name="connsiteX3" fmla="*/ 3309191 w 4791104"/>
              <a:gd name="connsiteY3" fmla="*/ 1908850 h 2199185"/>
              <a:gd name="connsiteX4" fmla="*/ 1692796 w 4791104"/>
              <a:gd name="connsiteY4" fmla="*/ 1908850 h 2199185"/>
              <a:gd name="connsiteX5" fmla="*/ 76400 w 4791104"/>
              <a:gd name="connsiteY5" fmla="*/ 1308912 h 2199185"/>
              <a:gd name="connsiteX6" fmla="*/ 1234395 w 4791104"/>
              <a:gd name="connsiteY6" fmla="*/ 529446 h 2199185"/>
              <a:gd name="connsiteX7" fmla="*/ 1538853 w 4791104"/>
              <a:gd name="connsiteY7" fmla="*/ 109034 h 2199185"/>
              <a:gd name="connsiteX8" fmla="*/ 2322216 w 4791104"/>
              <a:gd name="connsiteY8" fmla="*/ 292964 h 2199185"/>
              <a:gd name="connsiteX0" fmla="*/ 2386930 w 4855818"/>
              <a:gd name="connsiteY0" fmla="*/ 292964 h 2199185"/>
              <a:gd name="connsiteX1" fmla="*/ 3127909 w 4855818"/>
              <a:gd name="connsiteY1" fmla="*/ 907819 h 2199185"/>
              <a:gd name="connsiteX2" fmla="*/ 4814819 w 4855818"/>
              <a:gd name="connsiteY2" fmla="*/ 166839 h 2199185"/>
              <a:gd name="connsiteX3" fmla="*/ 3373905 w 4855818"/>
              <a:gd name="connsiteY3" fmla="*/ 1908850 h 2199185"/>
              <a:gd name="connsiteX4" fmla="*/ 1757510 w 4855818"/>
              <a:gd name="connsiteY4" fmla="*/ 1908850 h 2199185"/>
              <a:gd name="connsiteX5" fmla="*/ 141114 w 4855818"/>
              <a:gd name="connsiteY5" fmla="*/ 1308912 h 2199185"/>
              <a:gd name="connsiteX6" fmla="*/ 910826 w 4855818"/>
              <a:gd name="connsiteY6" fmla="*/ 468997 h 2199185"/>
              <a:gd name="connsiteX7" fmla="*/ 1603567 w 4855818"/>
              <a:gd name="connsiteY7" fmla="*/ 109034 h 2199185"/>
              <a:gd name="connsiteX8" fmla="*/ 2386930 w 4855818"/>
              <a:gd name="connsiteY8" fmla="*/ 292964 h 2199185"/>
              <a:gd name="connsiteX0" fmla="*/ 2386930 w 4030675"/>
              <a:gd name="connsiteY0" fmla="*/ 590746 h 2546596"/>
              <a:gd name="connsiteX1" fmla="*/ 3127909 w 4030675"/>
              <a:gd name="connsiteY1" fmla="*/ 1205601 h 2546596"/>
              <a:gd name="connsiteX2" fmla="*/ 3989676 w 4030675"/>
              <a:gd name="connsiteY2" fmla="*/ 166840 h 2546596"/>
              <a:gd name="connsiteX3" fmla="*/ 3373905 w 4030675"/>
              <a:gd name="connsiteY3" fmla="*/ 2206632 h 2546596"/>
              <a:gd name="connsiteX4" fmla="*/ 1757510 w 4030675"/>
              <a:gd name="connsiteY4" fmla="*/ 2206632 h 2546596"/>
              <a:gd name="connsiteX5" fmla="*/ 141114 w 4030675"/>
              <a:gd name="connsiteY5" fmla="*/ 1606694 h 2546596"/>
              <a:gd name="connsiteX6" fmla="*/ 910826 w 4030675"/>
              <a:gd name="connsiteY6" fmla="*/ 766779 h 2546596"/>
              <a:gd name="connsiteX7" fmla="*/ 1603567 w 4030675"/>
              <a:gd name="connsiteY7" fmla="*/ 406816 h 2546596"/>
              <a:gd name="connsiteX8" fmla="*/ 2386930 w 4030675"/>
              <a:gd name="connsiteY8" fmla="*/ 590746 h 2546596"/>
              <a:gd name="connsiteX0" fmla="*/ 2386930 w 4028162"/>
              <a:gd name="connsiteY0" fmla="*/ 783868 h 2739720"/>
              <a:gd name="connsiteX1" fmla="*/ 3142992 w 4028162"/>
              <a:gd name="connsiteY1" fmla="*/ 239974 h 2739720"/>
              <a:gd name="connsiteX2" fmla="*/ 3989676 w 4028162"/>
              <a:gd name="connsiteY2" fmla="*/ 359962 h 2739720"/>
              <a:gd name="connsiteX3" fmla="*/ 3373905 w 4028162"/>
              <a:gd name="connsiteY3" fmla="*/ 2399754 h 2739720"/>
              <a:gd name="connsiteX4" fmla="*/ 1757510 w 4028162"/>
              <a:gd name="connsiteY4" fmla="*/ 2399754 h 2739720"/>
              <a:gd name="connsiteX5" fmla="*/ 141114 w 4028162"/>
              <a:gd name="connsiteY5" fmla="*/ 1799816 h 2739720"/>
              <a:gd name="connsiteX6" fmla="*/ 910826 w 4028162"/>
              <a:gd name="connsiteY6" fmla="*/ 959901 h 2739720"/>
              <a:gd name="connsiteX7" fmla="*/ 1603567 w 4028162"/>
              <a:gd name="connsiteY7" fmla="*/ 599938 h 2739720"/>
              <a:gd name="connsiteX8" fmla="*/ 2386930 w 4028162"/>
              <a:gd name="connsiteY8" fmla="*/ 783868 h 2739720"/>
              <a:gd name="connsiteX0" fmla="*/ 2450251 w 4028162"/>
              <a:gd name="connsiteY0" fmla="*/ 599940 h 2739720"/>
              <a:gd name="connsiteX1" fmla="*/ 3142992 w 4028162"/>
              <a:gd name="connsiteY1" fmla="*/ 239976 h 2739720"/>
              <a:gd name="connsiteX2" fmla="*/ 3989676 w 4028162"/>
              <a:gd name="connsiteY2" fmla="*/ 359964 h 2739720"/>
              <a:gd name="connsiteX3" fmla="*/ 3373905 w 4028162"/>
              <a:gd name="connsiteY3" fmla="*/ 2399756 h 2739720"/>
              <a:gd name="connsiteX4" fmla="*/ 1757510 w 4028162"/>
              <a:gd name="connsiteY4" fmla="*/ 2399756 h 2739720"/>
              <a:gd name="connsiteX5" fmla="*/ 141114 w 4028162"/>
              <a:gd name="connsiteY5" fmla="*/ 1799818 h 2739720"/>
              <a:gd name="connsiteX6" fmla="*/ 910826 w 4028162"/>
              <a:gd name="connsiteY6" fmla="*/ 959903 h 2739720"/>
              <a:gd name="connsiteX7" fmla="*/ 1603567 w 4028162"/>
              <a:gd name="connsiteY7" fmla="*/ 599940 h 2739720"/>
              <a:gd name="connsiteX8" fmla="*/ 2450251 w 4028162"/>
              <a:gd name="connsiteY8" fmla="*/ 599940 h 2739720"/>
              <a:gd name="connsiteX0" fmla="*/ 2512255 w 4090166"/>
              <a:gd name="connsiteY0" fmla="*/ 1039897 h 3179678"/>
              <a:gd name="connsiteX1" fmla="*/ 3204996 w 4090166"/>
              <a:gd name="connsiteY1" fmla="*/ 679933 h 3179678"/>
              <a:gd name="connsiteX2" fmla="*/ 4051680 w 4090166"/>
              <a:gd name="connsiteY2" fmla="*/ 799921 h 3179678"/>
              <a:gd name="connsiteX3" fmla="*/ 3435909 w 4090166"/>
              <a:gd name="connsiteY3" fmla="*/ 2839713 h 3179678"/>
              <a:gd name="connsiteX4" fmla="*/ 1819514 w 4090166"/>
              <a:gd name="connsiteY4" fmla="*/ 2839713 h 3179678"/>
              <a:gd name="connsiteX5" fmla="*/ 203118 w 4090166"/>
              <a:gd name="connsiteY5" fmla="*/ 2239775 h 3179678"/>
              <a:gd name="connsiteX6" fmla="*/ 600803 w 4090166"/>
              <a:gd name="connsiteY6" fmla="*/ 199981 h 3179678"/>
              <a:gd name="connsiteX7" fmla="*/ 1665571 w 4090166"/>
              <a:gd name="connsiteY7" fmla="*/ 1039897 h 3179678"/>
              <a:gd name="connsiteX8" fmla="*/ 2512255 w 4090166"/>
              <a:gd name="connsiteY8" fmla="*/ 1039897 h 3179678"/>
              <a:gd name="connsiteX0" fmla="*/ 2191542 w 3769453"/>
              <a:gd name="connsiteY0" fmla="*/ 879911 h 3019692"/>
              <a:gd name="connsiteX1" fmla="*/ 2884283 w 3769453"/>
              <a:gd name="connsiteY1" fmla="*/ 519947 h 3019692"/>
              <a:gd name="connsiteX2" fmla="*/ 3730967 w 3769453"/>
              <a:gd name="connsiteY2" fmla="*/ 639935 h 3019692"/>
              <a:gd name="connsiteX3" fmla="*/ 3115196 w 3769453"/>
              <a:gd name="connsiteY3" fmla="*/ 2679727 h 3019692"/>
              <a:gd name="connsiteX4" fmla="*/ 1498801 w 3769453"/>
              <a:gd name="connsiteY4" fmla="*/ 2679727 h 3019692"/>
              <a:gd name="connsiteX5" fmla="*/ 203118 w 3769453"/>
              <a:gd name="connsiteY5" fmla="*/ 1119884 h 3019692"/>
              <a:gd name="connsiteX6" fmla="*/ 280090 w 3769453"/>
              <a:gd name="connsiteY6" fmla="*/ 39995 h 3019692"/>
              <a:gd name="connsiteX7" fmla="*/ 1344858 w 3769453"/>
              <a:gd name="connsiteY7" fmla="*/ 879911 h 3019692"/>
              <a:gd name="connsiteX8" fmla="*/ 2191542 w 3769453"/>
              <a:gd name="connsiteY8" fmla="*/ 879911 h 3019692"/>
              <a:gd name="connsiteX0" fmla="*/ 2101742 w 3679653"/>
              <a:gd name="connsiteY0" fmla="*/ 879911 h 2799714"/>
              <a:gd name="connsiteX1" fmla="*/ 2794483 w 3679653"/>
              <a:gd name="connsiteY1" fmla="*/ 519947 h 2799714"/>
              <a:gd name="connsiteX2" fmla="*/ 3641167 w 3679653"/>
              <a:gd name="connsiteY2" fmla="*/ 639935 h 2799714"/>
              <a:gd name="connsiteX3" fmla="*/ 3025396 w 3679653"/>
              <a:gd name="connsiteY3" fmla="*/ 2679727 h 2799714"/>
              <a:gd name="connsiteX4" fmla="*/ 806059 w 3679653"/>
              <a:gd name="connsiteY4" fmla="*/ 1359860 h 2799714"/>
              <a:gd name="connsiteX5" fmla="*/ 113318 w 3679653"/>
              <a:gd name="connsiteY5" fmla="*/ 1119884 h 2799714"/>
              <a:gd name="connsiteX6" fmla="*/ 190290 w 3679653"/>
              <a:gd name="connsiteY6" fmla="*/ 39995 h 2799714"/>
              <a:gd name="connsiteX7" fmla="*/ 1255058 w 3679653"/>
              <a:gd name="connsiteY7" fmla="*/ 879911 h 2799714"/>
              <a:gd name="connsiteX8" fmla="*/ 2101742 w 3679653"/>
              <a:gd name="connsiteY8" fmla="*/ 879911 h 2799714"/>
              <a:gd name="connsiteX0" fmla="*/ 2103880 w 3681791"/>
              <a:gd name="connsiteY0" fmla="*/ 999899 h 2919702"/>
              <a:gd name="connsiteX1" fmla="*/ 2796621 w 3681791"/>
              <a:gd name="connsiteY1" fmla="*/ 639935 h 2919702"/>
              <a:gd name="connsiteX2" fmla="*/ 3643305 w 3681791"/>
              <a:gd name="connsiteY2" fmla="*/ 759923 h 2919702"/>
              <a:gd name="connsiteX3" fmla="*/ 3027534 w 3681791"/>
              <a:gd name="connsiteY3" fmla="*/ 2799715 h 2919702"/>
              <a:gd name="connsiteX4" fmla="*/ 808197 w 3681791"/>
              <a:gd name="connsiteY4" fmla="*/ 1479848 h 2919702"/>
              <a:gd name="connsiteX5" fmla="*/ 115456 w 3681791"/>
              <a:gd name="connsiteY5" fmla="*/ 1239872 h 2919702"/>
              <a:gd name="connsiteX6" fmla="*/ 192428 w 3681791"/>
              <a:gd name="connsiteY6" fmla="*/ 159983 h 2919702"/>
              <a:gd name="connsiteX7" fmla="*/ 1270024 w 3681791"/>
              <a:gd name="connsiteY7" fmla="*/ 279971 h 2919702"/>
              <a:gd name="connsiteX8" fmla="*/ 2103880 w 3681791"/>
              <a:gd name="connsiteY8" fmla="*/ 999899 h 2919702"/>
              <a:gd name="connsiteX0" fmla="*/ 2103880 w 3681791"/>
              <a:gd name="connsiteY0" fmla="*/ 999899 h 2899705"/>
              <a:gd name="connsiteX1" fmla="*/ 2796621 w 3681791"/>
              <a:gd name="connsiteY1" fmla="*/ 639935 h 2899705"/>
              <a:gd name="connsiteX2" fmla="*/ 3643305 w 3681791"/>
              <a:gd name="connsiteY2" fmla="*/ 759923 h 2899705"/>
              <a:gd name="connsiteX3" fmla="*/ 3027534 w 3681791"/>
              <a:gd name="connsiteY3" fmla="*/ 2799715 h 2899705"/>
              <a:gd name="connsiteX4" fmla="*/ 731226 w 3681791"/>
              <a:gd name="connsiteY4" fmla="*/ 1359861 h 2899705"/>
              <a:gd name="connsiteX5" fmla="*/ 115456 w 3681791"/>
              <a:gd name="connsiteY5" fmla="*/ 1239872 h 2899705"/>
              <a:gd name="connsiteX6" fmla="*/ 192428 w 3681791"/>
              <a:gd name="connsiteY6" fmla="*/ 159983 h 2899705"/>
              <a:gd name="connsiteX7" fmla="*/ 1270024 w 3681791"/>
              <a:gd name="connsiteY7" fmla="*/ 279971 h 2899705"/>
              <a:gd name="connsiteX8" fmla="*/ 2103880 w 3681791"/>
              <a:gd name="connsiteY8" fmla="*/ 999899 h 2899705"/>
              <a:gd name="connsiteX0" fmla="*/ 2103880 w 3681791"/>
              <a:gd name="connsiteY0" fmla="*/ 999899 h 2899705"/>
              <a:gd name="connsiteX1" fmla="*/ 2796621 w 3681791"/>
              <a:gd name="connsiteY1" fmla="*/ 639935 h 2899705"/>
              <a:gd name="connsiteX2" fmla="*/ 3643305 w 3681791"/>
              <a:gd name="connsiteY2" fmla="*/ 759923 h 2899705"/>
              <a:gd name="connsiteX3" fmla="*/ 3027534 w 3681791"/>
              <a:gd name="connsiteY3" fmla="*/ 2799715 h 2899705"/>
              <a:gd name="connsiteX4" fmla="*/ 731226 w 3681791"/>
              <a:gd name="connsiteY4" fmla="*/ 1359861 h 2899705"/>
              <a:gd name="connsiteX5" fmla="*/ 115456 w 3681791"/>
              <a:gd name="connsiteY5" fmla="*/ 1239872 h 2899705"/>
              <a:gd name="connsiteX6" fmla="*/ 192428 w 3681791"/>
              <a:gd name="connsiteY6" fmla="*/ 159983 h 2899705"/>
              <a:gd name="connsiteX7" fmla="*/ 1270024 w 3681791"/>
              <a:gd name="connsiteY7" fmla="*/ 279971 h 2899705"/>
              <a:gd name="connsiteX8" fmla="*/ 2103880 w 3681791"/>
              <a:gd name="connsiteY8" fmla="*/ 999899 h 2899705"/>
              <a:gd name="connsiteX0" fmla="*/ 2103880 w 3681791"/>
              <a:gd name="connsiteY0" fmla="*/ 999899 h 2899705"/>
              <a:gd name="connsiteX1" fmla="*/ 2796621 w 3681791"/>
              <a:gd name="connsiteY1" fmla="*/ 639935 h 2899705"/>
              <a:gd name="connsiteX2" fmla="*/ 3643305 w 3681791"/>
              <a:gd name="connsiteY2" fmla="*/ 759923 h 2899705"/>
              <a:gd name="connsiteX3" fmla="*/ 3027534 w 3681791"/>
              <a:gd name="connsiteY3" fmla="*/ 2799715 h 2899705"/>
              <a:gd name="connsiteX4" fmla="*/ 731226 w 3681791"/>
              <a:gd name="connsiteY4" fmla="*/ 1359861 h 2899705"/>
              <a:gd name="connsiteX5" fmla="*/ 115456 w 3681791"/>
              <a:gd name="connsiteY5" fmla="*/ 1239872 h 2899705"/>
              <a:gd name="connsiteX6" fmla="*/ 192428 w 3681791"/>
              <a:gd name="connsiteY6" fmla="*/ 159983 h 2899705"/>
              <a:gd name="connsiteX7" fmla="*/ 1270024 w 3681791"/>
              <a:gd name="connsiteY7" fmla="*/ 279971 h 2899705"/>
              <a:gd name="connsiteX8" fmla="*/ 2103880 w 3681791"/>
              <a:gd name="connsiteY8" fmla="*/ 999899 h 2899705"/>
              <a:gd name="connsiteX0" fmla="*/ 2103880 w 3897738"/>
              <a:gd name="connsiteY0" fmla="*/ 999899 h 1857144"/>
              <a:gd name="connsiteX1" fmla="*/ 2796621 w 3897738"/>
              <a:gd name="connsiteY1" fmla="*/ 639935 h 1857144"/>
              <a:gd name="connsiteX2" fmla="*/ 3643305 w 3897738"/>
              <a:gd name="connsiteY2" fmla="*/ 759923 h 1857144"/>
              <a:gd name="connsiteX3" fmla="*/ 1270024 w 3897738"/>
              <a:gd name="connsiteY3" fmla="*/ 519946 h 1857144"/>
              <a:gd name="connsiteX4" fmla="*/ 731226 w 3897738"/>
              <a:gd name="connsiteY4" fmla="*/ 1359861 h 1857144"/>
              <a:gd name="connsiteX5" fmla="*/ 115456 w 3897738"/>
              <a:gd name="connsiteY5" fmla="*/ 1239872 h 1857144"/>
              <a:gd name="connsiteX6" fmla="*/ 192428 w 3897738"/>
              <a:gd name="connsiteY6" fmla="*/ 159983 h 1857144"/>
              <a:gd name="connsiteX7" fmla="*/ 1270024 w 3897738"/>
              <a:gd name="connsiteY7" fmla="*/ 279971 h 1857144"/>
              <a:gd name="connsiteX8" fmla="*/ 2103880 w 3897738"/>
              <a:gd name="connsiteY8" fmla="*/ 999899 h 1857144"/>
              <a:gd name="connsiteX0" fmla="*/ 2732478 w 3897738"/>
              <a:gd name="connsiteY0" fmla="*/ 399960 h 1857144"/>
              <a:gd name="connsiteX1" fmla="*/ 2796621 w 3897738"/>
              <a:gd name="connsiteY1" fmla="*/ 639935 h 1857144"/>
              <a:gd name="connsiteX2" fmla="*/ 3643305 w 3897738"/>
              <a:gd name="connsiteY2" fmla="*/ 759923 h 1857144"/>
              <a:gd name="connsiteX3" fmla="*/ 1270024 w 3897738"/>
              <a:gd name="connsiteY3" fmla="*/ 519946 h 1857144"/>
              <a:gd name="connsiteX4" fmla="*/ 731226 w 3897738"/>
              <a:gd name="connsiteY4" fmla="*/ 1359861 h 1857144"/>
              <a:gd name="connsiteX5" fmla="*/ 115456 w 3897738"/>
              <a:gd name="connsiteY5" fmla="*/ 1239872 h 1857144"/>
              <a:gd name="connsiteX6" fmla="*/ 192428 w 3897738"/>
              <a:gd name="connsiteY6" fmla="*/ 159983 h 1857144"/>
              <a:gd name="connsiteX7" fmla="*/ 1270024 w 3897738"/>
              <a:gd name="connsiteY7" fmla="*/ 279971 h 1857144"/>
              <a:gd name="connsiteX8" fmla="*/ 2732478 w 3897738"/>
              <a:gd name="connsiteY8" fmla="*/ 399960 h 1857144"/>
              <a:gd name="connsiteX0" fmla="*/ 2732478 w 3784419"/>
              <a:gd name="connsiteY0" fmla="*/ 399960 h 1857144"/>
              <a:gd name="connsiteX1" fmla="*/ 2116708 w 3784419"/>
              <a:gd name="connsiteY1" fmla="*/ 1119887 h 1857144"/>
              <a:gd name="connsiteX2" fmla="*/ 3643305 w 3784419"/>
              <a:gd name="connsiteY2" fmla="*/ 759923 h 1857144"/>
              <a:gd name="connsiteX3" fmla="*/ 1270024 w 3784419"/>
              <a:gd name="connsiteY3" fmla="*/ 519946 h 1857144"/>
              <a:gd name="connsiteX4" fmla="*/ 731226 w 3784419"/>
              <a:gd name="connsiteY4" fmla="*/ 1359861 h 1857144"/>
              <a:gd name="connsiteX5" fmla="*/ 115456 w 3784419"/>
              <a:gd name="connsiteY5" fmla="*/ 1239872 h 1857144"/>
              <a:gd name="connsiteX6" fmla="*/ 192428 w 3784419"/>
              <a:gd name="connsiteY6" fmla="*/ 159983 h 1857144"/>
              <a:gd name="connsiteX7" fmla="*/ 1270024 w 3784419"/>
              <a:gd name="connsiteY7" fmla="*/ 279971 h 1857144"/>
              <a:gd name="connsiteX8" fmla="*/ 2732478 w 3784419"/>
              <a:gd name="connsiteY8" fmla="*/ 399960 h 1857144"/>
              <a:gd name="connsiteX0" fmla="*/ 2732478 w 3037278"/>
              <a:gd name="connsiteY0" fmla="*/ 399960 h 1857144"/>
              <a:gd name="connsiteX1" fmla="*/ 2116708 w 3037278"/>
              <a:gd name="connsiteY1" fmla="*/ 1119887 h 1857144"/>
              <a:gd name="connsiteX2" fmla="*/ 1962766 w 3037278"/>
              <a:gd name="connsiteY2" fmla="*/ 759924 h 1857144"/>
              <a:gd name="connsiteX3" fmla="*/ 1270024 w 3037278"/>
              <a:gd name="connsiteY3" fmla="*/ 519946 h 1857144"/>
              <a:gd name="connsiteX4" fmla="*/ 731226 w 3037278"/>
              <a:gd name="connsiteY4" fmla="*/ 1359861 h 1857144"/>
              <a:gd name="connsiteX5" fmla="*/ 115456 w 3037278"/>
              <a:gd name="connsiteY5" fmla="*/ 1239872 h 1857144"/>
              <a:gd name="connsiteX6" fmla="*/ 192428 w 3037278"/>
              <a:gd name="connsiteY6" fmla="*/ 159983 h 1857144"/>
              <a:gd name="connsiteX7" fmla="*/ 1270024 w 3037278"/>
              <a:gd name="connsiteY7" fmla="*/ 279971 h 1857144"/>
              <a:gd name="connsiteX8" fmla="*/ 2732478 w 3037278"/>
              <a:gd name="connsiteY8" fmla="*/ 399960 h 1857144"/>
              <a:gd name="connsiteX0" fmla="*/ 2732478 w 3037278"/>
              <a:gd name="connsiteY0" fmla="*/ 399960 h 1857144"/>
              <a:gd name="connsiteX1" fmla="*/ 2501564 w 3037278"/>
              <a:gd name="connsiteY1" fmla="*/ 1359863 h 1857144"/>
              <a:gd name="connsiteX2" fmla="*/ 1962766 w 3037278"/>
              <a:gd name="connsiteY2" fmla="*/ 759924 h 1857144"/>
              <a:gd name="connsiteX3" fmla="*/ 1270024 w 3037278"/>
              <a:gd name="connsiteY3" fmla="*/ 519946 h 1857144"/>
              <a:gd name="connsiteX4" fmla="*/ 731226 w 3037278"/>
              <a:gd name="connsiteY4" fmla="*/ 1359861 h 1857144"/>
              <a:gd name="connsiteX5" fmla="*/ 115456 w 3037278"/>
              <a:gd name="connsiteY5" fmla="*/ 1239872 h 1857144"/>
              <a:gd name="connsiteX6" fmla="*/ 192428 w 3037278"/>
              <a:gd name="connsiteY6" fmla="*/ 159983 h 1857144"/>
              <a:gd name="connsiteX7" fmla="*/ 1270024 w 3037278"/>
              <a:gd name="connsiteY7" fmla="*/ 279971 h 1857144"/>
              <a:gd name="connsiteX8" fmla="*/ 2732478 w 3037278"/>
              <a:gd name="connsiteY8" fmla="*/ 399960 h 1857144"/>
              <a:gd name="connsiteX0" fmla="*/ 2732478 w 3037278"/>
              <a:gd name="connsiteY0" fmla="*/ 399960 h 1857144"/>
              <a:gd name="connsiteX1" fmla="*/ 2501564 w 3037278"/>
              <a:gd name="connsiteY1" fmla="*/ 1359863 h 1857144"/>
              <a:gd name="connsiteX2" fmla="*/ 1808823 w 3037278"/>
              <a:gd name="connsiteY2" fmla="*/ 759924 h 1857144"/>
              <a:gd name="connsiteX3" fmla="*/ 1270024 w 3037278"/>
              <a:gd name="connsiteY3" fmla="*/ 519946 h 1857144"/>
              <a:gd name="connsiteX4" fmla="*/ 731226 w 3037278"/>
              <a:gd name="connsiteY4" fmla="*/ 1359861 h 1857144"/>
              <a:gd name="connsiteX5" fmla="*/ 115456 w 3037278"/>
              <a:gd name="connsiteY5" fmla="*/ 1239872 h 1857144"/>
              <a:gd name="connsiteX6" fmla="*/ 192428 w 3037278"/>
              <a:gd name="connsiteY6" fmla="*/ 159983 h 1857144"/>
              <a:gd name="connsiteX7" fmla="*/ 1270024 w 3037278"/>
              <a:gd name="connsiteY7" fmla="*/ 279971 h 1857144"/>
              <a:gd name="connsiteX8" fmla="*/ 2732478 w 3037278"/>
              <a:gd name="connsiteY8" fmla="*/ 399960 h 1857144"/>
              <a:gd name="connsiteX0" fmla="*/ 2732478 w 3037278"/>
              <a:gd name="connsiteY0" fmla="*/ 399960 h 1857144"/>
              <a:gd name="connsiteX1" fmla="*/ 2501564 w 3037278"/>
              <a:gd name="connsiteY1" fmla="*/ 1359863 h 1857144"/>
              <a:gd name="connsiteX2" fmla="*/ 1808823 w 3037278"/>
              <a:gd name="connsiteY2" fmla="*/ 759924 h 1857144"/>
              <a:gd name="connsiteX3" fmla="*/ 885168 w 3037278"/>
              <a:gd name="connsiteY3" fmla="*/ 519948 h 1857144"/>
              <a:gd name="connsiteX4" fmla="*/ 731226 w 3037278"/>
              <a:gd name="connsiteY4" fmla="*/ 1359861 h 1857144"/>
              <a:gd name="connsiteX5" fmla="*/ 115456 w 3037278"/>
              <a:gd name="connsiteY5" fmla="*/ 1239872 h 1857144"/>
              <a:gd name="connsiteX6" fmla="*/ 192428 w 3037278"/>
              <a:gd name="connsiteY6" fmla="*/ 159983 h 1857144"/>
              <a:gd name="connsiteX7" fmla="*/ 1270024 w 3037278"/>
              <a:gd name="connsiteY7" fmla="*/ 279971 h 1857144"/>
              <a:gd name="connsiteX8" fmla="*/ 2732478 w 3037278"/>
              <a:gd name="connsiteY8" fmla="*/ 399960 h 1857144"/>
              <a:gd name="connsiteX0" fmla="*/ 2732478 w 3037278"/>
              <a:gd name="connsiteY0" fmla="*/ 399960 h 1617170"/>
              <a:gd name="connsiteX1" fmla="*/ 2501564 w 3037278"/>
              <a:gd name="connsiteY1" fmla="*/ 1359863 h 1617170"/>
              <a:gd name="connsiteX2" fmla="*/ 1808823 w 3037278"/>
              <a:gd name="connsiteY2" fmla="*/ 759924 h 1617170"/>
              <a:gd name="connsiteX3" fmla="*/ 885168 w 3037278"/>
              <a:gd name="connsiteY3" fmla="*/ 519948 h 1617170"/>
              <a:gd name="connsiteX4" fmla="*/ 654254 w 3037278"/>
              <a:gd name="connsiteY4" fmla="*/ 1119887 h 1617170"/>
              <a:gd name="connsiteX5" fmla="*/ 115456 w 3037278"/>
              <a:gd name="connsiteY5" fmla="*/ 1239872 h 1617170"/>
              <a:gd name="connsiteX6" fmla="*/ 192428 w 3037278"/>
              <a:gd name="connsiteY6" fmla="*/ 159983 h 1617170"/>
              <a:gd name="connsiteX7" fmla="*/ 1270024 w 3037278"/>
              <a:gd name="connsiteY7" fmla="*/ 279971 h 1617170"/>
              <a:gd name="connsiteX8" fmla="*/ 2732478 w 3037278"/>
              <a:gd name="connsiteY8" fmla="*/ 399960 h 1617170"/>
              <a:gd name="connsiteX0" fmla="*/ 2732478 w 3037278"/>
              <a:gd name="connsiteY0" fmla="*/ 399960 h 1617170"/>
              <a:gd name="connsiteX1" fmla="*/ 2501564 w 3037278"/>
              <a:gd name="connsiteY1" fmla="*/ 1359863 h 1617170"/>
              <a:gd name="connsiteX2" fmla="*/ 1808823 w 3037278"/>
              <a:gd name="connsiteY2" fmla="*/ 759924 h 1617170"/>
              <a:gd name="connsiteX3" fmla="*/ 902021 w 3037278"/>
              <a:gd name="connsiteY3" fmla="*/ 493677 h 1617170"/>
              <a:gd name="connsiteX4" fmla="*/ 654254 w 3037278"/>
              <a:gd name="connsiteY4" fmla="*/ 1119887 h 1617170"/>
              <a:gd name="connsiteX5" fmla="*/ 115456 w 3037278"/>
              <a:gd name="connsiteY5" fmla="*/ 1239872 h 1617170"/>
              <a:gd name="connsiteX6" fmla="*/ 192428 w 3037278"/>
              <a:gd name="connsiteY6" fmla="*/ 159983 h 1617170"/>
              <a:gd name="connsiteX7" fmla="*/ 1270024 w 3037278"/>
              <a:gd name="connsiteY7" fmla="*/ 279971 h 1617170"/>
              <a:gd name="connsiteX8" fmla="*/ 2732478 w 3037278"/>
              <a:gd name="connsiteY8" fmla="*/ 399960 h 1617170"/>
              <a:gd name="connsiteX0" fmla="*/ 2732478 w 3037278"/>
              <a:gd name="connsiteY0" fmla="*/ 399960 h 1617170"/>
              <a:gd name="connsiteX1" fmla="*/ 2501564 w 3037278"/>
              <a:gd name="connsiteY1" fmla="*/ 1359863 h 1617170"/>
              <a:gd name="connsiteX2" fmla="*/ 1808823 w 3037278"/>
              <a:gd name="connsiteY2" fmla="*/ 759924 h 1617170"/>
              <a:gd name="connsiteX3" fmla="*/ 902021 w 3037278"/>
              <a:gd name="connsiteY3" fmla="*/ 493677 h 1617170"/>
              <a:gd name="connsiteX4" fmla="*/ 654254 w 3037278"/>
              <a:gd name="connsiteY4" fmla="*/ 1119887 h 1617170"/>
              <a:gd name="connsiteX5" fmla="*/ 115456 w 3037278"/>
              <a:gd name="connsiteY5" fmla="*/ 1239872 h 1617170"/>
              <a:gd name="connsiteX6" fmla="*/ 192428 w 3037278"/>
              <a:gd name="connsiteY6" fmla="*/ 159983 h 1617170"/>
              <a:gd name="connsiteX7" fmla="*/ 1270024 w 3037278"/>
              <a:gd name="connsiteY7" fmla="*/ 279971 h 1617170"/>
              <a:gd name="connsiteX8" fmla="*/ 2732478 w 3037278"/>
              <a:gd name="connsiteY8" fmla="*/ 399960 h 1617170"/>
              <a:gd name="connsiteX0" fmla="*/ 2732478 w 3037278"/>
              <a:gd name="connsiteY0" fmla="*/ 399960 h 1617170"/>
              <a:gd name="connsiteX1" fmla="*/ 2501564 w 3037278"/>
              <a:gd name="connsiteY1" fmla="*/ 1359863 h 1617170"/>
              <a:gd name="connsiteX2" fmla="*/ 1808823 w 3037278"/>
              <a:gd name="connsiteY2" fmla="*/ 759924 h 1617170"/>
              <a:gd name="connsiteX3" fmla="*/ 902021 w 3037278"/>
              <a:gd name="connsiteY3" fmla="*/ 493677 h 1617170"/>
              <a:gd name="connsiteX4" fmla="*/ 654254 w 3037278"/>
              <a:gd name="connsiteY4" fmla="*/ 1119887 h 1617170"/>
              <a:gd name="connsiteX5" fmla="*/ 115456 w 3037278"/>
              <a:gd name="connsiteY5" fmla="*/ 1239872 h 1617170"/>
              <a:gd name="connsiteX6" fmla="*/ 192428 w 3037278"/>
              <a:gd name="connsiteY6" fmla="*/ 159983 h 1617170"/>
              <a:gd name="connsiteX7" fmla="*/ 1270024 w 3037278"/>
              <a:gd name="connsiteY7" fmla="*/ 279971 h 1617170"/>
              <a:gd name="connsiteX8" fmla="*/ 2732478 w 3037278"/>
              <a:gd name="connsiteY8" fmla="*/ 399960 h 1617170"/>
              <a:gd name="connsiteX0" fmla="*/ 2732478 w 3037278"/>
              <a:gd name="connsiteY0" fmla="*/ 399960 h 1617170"/>
              <a:gd name="connsiteX1" fmla="*/ 2501564 w 3037278"/>
              <a:gd name="connsiteY1" fmla="*/ 1359863 h 1617170"/>
              <a:gd name="connsiteX2" fmla="*/ 1808823 w 3037278"/>
              <a:gd name="connsiteY2" fmla="*/ 759924 h 1617170"/>
              <a:gd name="connsiteX3" fmla="*/ 902021 w 3037278"/>
              <a:gd name="connsiteY3" fmla="*/ 493677 h 1617170"/>
              <a:gd name="connsiteX4" fmla="*/ 654254 w 3037278"/>
              <a:gd name="connsiteY4" fmla="*/ 1119887 h 1617170"/>
              <a:gd name="connsiteX5" fmla="*/ 115456 w 3037278"/>
              <a:gd name="connsiteY5" fmla="*/ 1239872 h 1617170"/>
              <a:gd name="connsiteX6" fmla="*/ 192428 w 3037278"/>
              <a:gd name="connsiteY6" fmla="*/ 159983 h 1617170"/>
              <a:gd name="connsiteX7" fmla="*/ 1270024 w 3037278"/>
              <a:gd name="connsiteY7" fmla="*/ 279971 h 1617170"/>
              <a:gd name="connsiteX8" fmla="*/ 2732478 w 3037278"/>
              <a:gd name="connsiteY8" fmla="*/ 399960 h 1617170"/>
              <a:gd name="connsiteX0" fmla="*/ 3672986 w 3977786"/>
              <a:gd name="connsiteY0" fmla="*/ 253701 h 1617170"/>
              <a:gd name="connsiteX1" fmla="*/ 2501564 w 3977786"/>
              <a:gd name="connsiteY1" fmla="*/ 1359863 h 1617170"/>
              <a:gd name="connsiteX2" fmla="*/ 1808823 w 3977786"/>
              <a:gd name="connsiteY2" fmla="*/ 759924 h 1617170"/>
              <a:gd name="connsiteX3" fmla="*/ 902021 w 3977786"/>
              <a:gd name="connsiteY3" fmla="*/ 493677 h 1617170"/>
              <a:gd name="connsiteX4" fmla="*/ 654254 w 3977786"/>
              <a:gd name="connsiteY4" fmla="*/ 1119887 h 1617170"/>
              <a:gd name="connsiteX5" fmla="*/ 115456 w 3977786"/>
              <a:gd name="connsiteY5" fmla="*/ 1239872 h 1617170"/>
              <a:gd name="connsiteX6" fmla="*/ 192428 w 3977786"/>
              <a:gd name="connsiteY6" fmla="*/ 159983 h 1617170"/>
              <a:gd name="connsiteX7" fmla="*/ 1270024 w 3977786"/>
              <a:gd name="connsiteY7" fmla="*/ 279971 h 1617170"/>
              <a:gd name="connsiteX8" fmla="*/ 3672986 w 3977786"/>
              <a:gd name="connsiteY8" fmla="*/ 253701 h 1617170"/>
              <a:gd name="connsiteX0" fmla="*/ 3672986 w 3977786"/>
              <a:gd name="connsiteY0" fmla="*/ 253701 h 1617170"/>
              <a:gd name="connsiteX1" fmla="*/ 3442072 w 3977786"/>
              <a:gd name="connsiteY1" fmla="*/ 1333592 h 1617170"/>
              <a:gd name="connsiteX2" fmla="*/ 1808823 w 3977786"/>
              <a:gd name="connsiteY2" fmla="*/ 759924 h 1617170"/>
              <a:gd name="connsiteX3" fmla="*/ 902021 w 3977786"/>
              <a:gd name="connsiteY3" fmla="*/ 493677 h 1617170"/>
              <a:gd name="connsiteX4" fmla="*/ 654254 w 3977786"/>
              <a:gd name="connsiteY4" fmla="*/ 1119887 h 1617170"/>
              <a:gd name="connsiteX5" fmla="*/ 115456 w 3977786"/>
              <a:gd name="connsiteY5" fmla="*/ 1239872 h 1617170"/>
              <a:gd name="connsiteX6" fmla="*/ 192428 w 3977786"/>
              <a:gd name="connsiteY6" fmla="*/ 159983 h 1617170"/>
              <a:gd name="connsiteX7" fmla="*/ 1270024 w 3977786"/>
              <a:gd name="connsiteY7" fmla="*/ 279971 h 1617170"/>
              <a:gd name="connsiteX8" fmla="*/ 3672986 w 3977786"/>
              <a:gd name="connsiteY8" fmla="*/ 253701 h 1617170"/>
              <a:gd name="connsiteX0" fmla="*/ 3842566 w 4147366"/>
              <a:gd name="connsiteY0" fmla="*/ 238083 h 1601552"/>
              <a:gd name="connsiteX1" fmla="*/ 3611652 w 4147366"/>
              <a:gd name="connsiteY1" fmla="*/ 1317974 h 1601552"/>
              <a:gd name="connsiteX2" fmla="*/ 1978403 w 4147366"/>
              <a:gd name="connsiteY2" fmla="*/ 744306 h 1601552"/>
              <a:gd name="connsiteX3" fmla="*/ 1071601 w 4147366"/>
              <a:gd name="connsiteY3" fmla="*/ 478059 h 1601552"/>
              <a:gd name="connsiteX4" fmla="*/ 823834 w 4147366"/>
              <a:gd name="connsiteY4" fmla="*/ 1104269 h 1601552"/>
              <a:gd name="connsiteX5" fmla="*/ 285036 w 4147366"/>
              <a:gd name="connsiteY5" fmla="*/ 1224254 h 1601552"/>
              <a:gd name="connsiteX6" fmla="*/ 362008 w 4147366"/>
              <a:gd name="connsiteY6" fmla="*/ 144365 h 1601552"/>
              <a:gd name="connsiteX7" fmla="*/ 2457083 w 4147366"/>
              <a:gd name="connsiteY7" fmla="*/ 358071 h 1601552"/>
              <a:gd name="connsiteX8" fmla="*/ 3842566 w 4147366"/>
              <a:gd name="connsiteY8" fmla="*/ 238083 h 1601552"/>
              <a:gd name="connsiteX0" fmla="*/ 3842566 w 4147366"/>
              <a:gd name="connsiteY0" fmla="*/ 238081 h 1601550"/>
              <a:gd name="connsiteX1" fmla="*/ 3611652 w 4147366"/>
              <a:gd name="connsiteY1" fmla="*/ 1317972 h 1601550"/>
              <a:gd name="connsiteX2" fmla="*/ 2534055 w 4147366"/>
              <a:gd name="connsiteY2" fmla="*/ 1197984 h 1601550"/>
              <a:gd name="connsiteX3" fmla="*/ 1071601 w 4147366"/>
              <a:gd name="connsiteY3" fmla="*/ 478057 h 1601550"/>
              <a:gd name="connsiteX4" fmla="*/ 823834 w 4147366"/>
              <a:gd name="connsiteY4" fmla="*/ 1104267 h 1601550"/>
              <a:gd name="connsiteX5" fmla="*/ 285036 w 4147366"/>
              <a:gd name="connsiteY5" fmla="*/ 1224252 h 1601550"/>
              <a:gd name="connsiteX6" fmla="*/ 362008 w 4147366"/>
              <a:gd name="connsiteY6" fmla="*/ 144363 h 1601550"/>
              <a:gd name="connsiteX7" fmla="*/ 2457083 w 4147366"/>
              <a:gd name="connsiteY7" fmla="*/ 358069 h 1601550"/>
              <a:gd name="connsiteX8" fmla="*/ 3842566 w 4147366"/>
              <a:gd name="connsiteY8" fmla="*/ 238081 h 1601550"/>
              <a:gd name="connsiteX0" fmla="*/ 3842566 w 4147366"/>
              <a:gd name="connsiteY0" fmla="*/ 238083 h 1601552"/>
              <a:gd name="connsiteX1" fmla="*/ 3611652 w 4147366"/>
              <a:gd name="connsiteY1" fmla="*/ 1317974 h 1601552"/>
              <a:gd name="connsiteX2" fmla="*/ 2534055 w 4147366"/>
              <a:gd name="connsiteY2" fmla="*/ 1197986 h 1601552"/>
              <a:gd name="connsiteX3" fmla="*/ 1225543 w 4147366"/>
              <a:gd name="connsiteY3" fmla="*/ 478057 h 1601552"/>
              <a:gd name="connsiteX4" fmla="*/ 823834 w 4147366"/>
              <a:gd name="connsiteY4" fmla="*/ 1104269 h 1601552"/>
              <a:gd name="connsiteX5" fmla="*/ 285036 w 4147366"/>
              <a:gd name="connsiteY5" fmla="*/ 1224254 h 1601552"/>
              <a:gd name="connsiteX6" fmla="*/ 362008 w 4147366"/>
              <a:gd name="connsiteY6" fmla="*/ 144365 h 1601552"/>
              <a:gd name="connsiteX7" fmla="*/ 2457083 w 4147366"/>
              <a:gd name="connsiteY7" fmla="*/ 358071 h 1601552"/>
              <a:gd name="connsiteX8" fmla="*/ 3842566 w 4147366"/>
              <a:gd name="connsiteY8" fmla="*/ 238083 h 1601552"/>
              <a:gd name="connsiteX0" fmla="*/ 3842566 w 4147366"/>
              <a:gd name="connsiteY0" fmla="*/ 238081 h 1601550"/>
              <a:gd name="connsiteX1" fmla="*/ 3611652 w 4147366"/>
              <a:gd name="connsiteY1" fmla="*/ 1317972 h 1601550"/>
              <a:gd name="connsiteX2" fmla="*/ 2534055 w 4147366"/>
              <a:gd name="connsiteY2" fmla="*/ 1197984 h 1601550"/>
              <a:gd name="connsiteX3" fmla="*/ 1225543 w 4147366"/>
              <a:gd name="connsiteY3" fmla="*/ 478055 h 1601550"/>
              <a:gd name="connsiteX4" fmla="*/ 823834 w 4147366"/>
              <a:gd name="connsiteY4" fmla="*/ 1104267 h 1601550"/>
              <a:gd name="connsiteX5" fmla="*/ 285036 w 4147366"/>
              <a:gd name="connsiteY5" fmla="*/ 1224252 h 1601550"/>
              <a:gd name="connsiteX6" fmla="*/ 362008 w 4147366"/>
              <a:gd name="connsiteY6" fmla="*/ 144363 h 1601550"/>
              <a:gd name="connsiteX7" fmla="*/ 2457083 w 4147366"/>
              <a:gd name="connsiteY7" fmla="*/ 358069 h 1601550"/>
              <a:gd name="connsiteX8" fmla="*/ 3842566 w 4147366"/>
              <a:gd name="connsiteY8" fmla="*/ 238081 h 1601550"/>
              <a:gd name="connsiteX0" fmla="*/ 2918911 w 3675795"/>
              <a:gd name="connsiteY0" fmla="*/ 478057 h 1601552"/>
              <a:gd name="connsiteX1" fmla="*/ 3611652 w 3675795"/>
              <a:gd name="connsiteY1" fmla="*/ 1317974 h 1601552"/>
              <a:gd name="connsiteX2" fmla="*/ 2534055 w 3675795"/>
              <a:gd name="connsiteY2" fmla="*/ 1197986 h 1601552"/>
              <a:gd name="connsiteX3" fmla="*/ 1225543 w 3675795"/>
              <a:gd name="connsiteY3" fmla="*/ 478057 h 1601552"/>
              <a:gd name="connsiteX4" fmla="*/ 823834 w 3675795"/>
              <a:gd name="connsiteY4" fmla="*/ 1104269 h 1601552"/>
              <a:gd name="connsiteX5" fmla="*/ 285036 w 3675795"/>
              <a:gd name="connsiteY5" fmla="*/ 1224254 h 1601552"/>
              <a:gd name="connsiteX6" fmla="*/ 362008 w 3675795"/>
              <a:gd name="connsiteY6" fmla="*/ 144365 h 1601552"/>
              <a:gd name="connsiteX7" fmla="*/ 2457083 w 3675795"/>
              <a:gd name="connsiteY7" fmla="*/ 358071 h 1601552"/>
              <a:gd name="connsiteX8" fmla="*/ 2918911 w 3675795"/>
              <a:gd name="connsiteY8" fmla="*/ 478057 h 1601552"/>
              <a:gd name="connsiteX0" fmla="*/ 2918911 w 3223711"/>
              <a:gd name="connsiteY0" fmla="*/ 478055 h 1601550"/>
              <a:gd name="connsiteX1" fmla="*/ 2918912 w 3223711"/>
              <a:gd name="connsiteY1" fmla="*/ 958008 h 1601550"/>
              <a:gd name="connsiteX2" fmla="*/ 2534055 w 3223711"/>
              <a:gd name="connsiteY2" fmla="*/ 1197984 h 1601550"/>
              <a:gd name="connsiteX3" fmla="*/ 1225543 w 3223711"/>
              <a:gd name="connsiteY3" fmla="*/ 478055 h 1601550"/>
              <a:gd name="connsiteX4" fmla="*/ 823834 w 3223711"/>
              <a:gd name="connsiteY4" fmla="*/ 1104267 h 1601550"/>
              <a:gd name="connsiteX5" fmla="*/ 285036 w 3223711"/>
              <a:gd name="connsiteY5" fmla="*/ 1224252 h 1601550"/>
              <a:gd name="connsiteX6" fmla="*/ 362008 w 3223711"/>
              <a:gd name="connsiteY6" fmla="*/ 144363 h 1601550"/>
              <a:gd name="connsiteX7" fmla="*/ 2457083 w 3223711"/>
              <a:gd name="connsiteY7" fmla="*/ 358069 h 1601550"/>
              <a:gd name="connsiteX8" fmla="*/ 2918911 w 3223711"/>
              <a:gd name="connsiteY8" fmla="*/ 478055 h 1601550"/>
              <a:gd name="connsiteX0" fmla="*/ 2764968 w 3069768"/>
              <a:gd name="connsiteY0" fmla="*/ 498054 h 1621549"/>
              <a:gd name="connsiteX1" fmla="*/ 2764969 w 3069768"/>
              <a:gd name="connsiteY1" fmla="*/ 978007 h 1621549"/>
              <a:gd name="connsiteX2" fmla="*/ 2380112 w 3069768"/>
              <a:gd name="connsiteY2" fmla="*/ 1217983 h 1621549"/>
              <a:gd name="connsiteX3" fmla="*/ 1071600 w 3069768"/>
              <a:gd name="connsiteY3" fmla="*/ 498054 h 1621549"/>
              <a:gd name="connsiteX4" fmla="*/ 669891 w 3069768"/>
              <a:gd name="connsiteY4" fmla="*/ 1124266 h 1621549"/>
              <a:gd name="connsiteX5" fmla="*/ 131093 w 3069768"/>
              <a:gd name="connsiteY5" fmla="*/ 1244251 h 1621549"/>
              <a:gd name="connsiteX6" fmla="*/ 208065 w 3069768"/>
              <a:gd name="connsiteY6" fmla="*/ 164362 h 1621549"/>
              <a:gd name="connsiteX7" fmla="*/ 1379486 w 3069768"/>
              <a:gd name="connsiteY7" fmla="*/ 258078 h 1621549"/>
              <a:gd name="connsiteX8" fmla="*/ 2764968 w 3069768"/>
              <a:gd name="connsiteY8" fmla="*/ 498054 h 1621549"/>
              <a:gd name="connsiteX0" fmla="*/ 2380113 w 2764969"/>
              <a:gd name="connsiteY0" fmla="*/ 378066 h 1621549"/>
              <a:gd name="connsiteX1" fmla="*/ 2764969 w 2764969"/>
              <a:gd name="connsiteY1" fmla="*/ 978007 h 1621549"/>
              <a:gd name="connsiteX2" fmla="*/ 2380112 w 2764969"/>
              <a:gd name="connsiteY2" fmla="*/ 1217983 h 1621549"/>
              <a:gd name="connsiteX3" fmla="*/ 1071600 w 2764969"/>
              <a:gd name="connsiteY3" fmla="*/ 498054 h 1621549"/>
              <a:gd name="connsiteX4" fmla="*/ 669891 w 2764969"/>
              <a:gd name="connsiteY4" fmla="*/ 1124266 h 1621549"/>
              <a:gd name="connsiteX5" fmla="*/ 131093 w 2764969"/>
              <a:gd name="connsiteY5" fmla="*/ 1244251 h 1621549"/>
              <a:gd name="connsiteX6" fmla="*/ 208065 w 2764969"/>
              <a:gd name="connsiteY6" fmla="*/ 164362 h 1621549"/>
              <a:gd name="connsiteX7" fmla="*/ 1379486 w 2764969"/>
              <a:gd name="connsiteY7" fmla="*/ 258078 h 1621549"/>
              <a:gd name="connsiteX8" fmla="*/ 2380113 w 2764969"/>
              <a:gd name="connsiteY8" fmla="*/ 378066 h 1621549"/>
              <a:gd name="connsiteX0" fmla="*/ 2534056 w 2838856"/>
              <a:gd name="connsiteY0" fmla="*/ 378066 h 1621549"/>
              <a:gd name="connsiteX1" fmla="*/ 2764969 w 2838856"/>
              <a:gd name="connsiteY1" fmla="*/ 978007 h 1621549"/>
              <a:gd name="connsiteX2" fmla="*/ 2380112 w 2838856"/>
              <a:gd name="connsiteY2" fmla="*/ 1217983 h 1621549"/>
              <a:gd name="connsiteX3" fmla="*/ 1071600 w 2838856"/>
              <a:gd name="connsiteY3" fmla="*/ 498054 h 1621549"/>
              <a:gd name="connsiteX4" fmla="*/ 669891 w 2838856"/>
              <a:gd name="connsiteY4" fmla="*/ 1124266 h 1621549"/>
              <a:gd name="connsiteX5" fmla="*/ 131093 w 2838856"/>
              <a:gd name="connsiteY5" fmla="*/ 1244251 h 1621549"/>
              <a:gd name="connsiteX6" fmla="*/ 208065 w 2838856"/>
              <a:gd name="connsiteY6" fmla="*/ 164362 h 1621549"/>
              <a:gd name="connsiteX7" fmla="*/ 1379486 w 2838856"/>
              <a:gd name="connsiteY7" fmla="*/ 258078 h 1621549"/>
              <a:gd name="connsiteX8" fmla="*/ 2534056 w 2838856"/>
              <a:gd name="connsiteY8" fmla="*/ 378066 h 162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856" h="1621549">
                <a:moveTo>
                  <a:pt x="2534056" y="378066"/>
                </a:moveTo>
                <a:cubicBezTo>
                  <a:pt x="2838856" y="441128"/>
                  <a:pt x="2790626" y="838021"/>
                  <a:pt x="2764969" y="978007"/>
                </a:cubicBezTo>
                <a:cubicBezTo>
                  <a:pt x="2739312" y="1117993"/>
                  <a:pt x="2662340" y="1297975"/>
                  <a:pt x="2380112" y="1217983"/>
                </a:cubicBezTo>
                <a:cubicBezTo>
                  <a:pt x="2097884" y="1137991"/>
                  <a:pt x="1264028" y="438060"/>
                  <a:pt x="1071600" y="498054"/>
                </a:cubicBezTo>
                <a:cubicBezTo>
                  <a:pt x="807751" y="560986"/>
                  <a:pt x="924242" y="490746"/>
                  <a:pt x="669891" y="1124266"/>
                </a:cubicBezTo>
                <a:cubicBezTo>
                  <a:pt x="347497" y="1621549"/>
                  <a:pt x="208064" y="1404235"/>
                  <a:pt x="131093" y="1244251"/>
                </a:cubicBezTo>
                <a:cubicBezTo>
                  <a:pt x="54122" y="1084267"/>
                  <a:pt x="0" y="328724"/>
                  <a:pt x="208065" y="164362"/>
                </a:cubicBezTo>
                <a:cubicBezTo>
                  <a:pt x="416131" y="0"/>
                  <a:pt x="991821" y="222461"/>
                  <a:pt x="1379486" y="258078"/>
                </a:cubicBezTo>
                <a:cubicBezTo>
                  <a:pt x="1767151" y="293695"/>
                  <a:pt x="2245523" y="318828"/>
                  <a:pt x="2534056" y="378066"/>
                </a:cubicBezTo>
                <a:close/>
              </a:path>
            </a:pathLst>
          </a:cu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3648" y="350100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i="1" dirty="0" smtClean="0"/>
              <a:t>S</a:t>
            </a:r>
            <a:endParaRPr lang="en-US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1763524"/>
            <a:ext cx="237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d</a:t>
            </a:r>
            <a:r>
              <a:rPr lang="da-DK" b="1" dirty="0" smtClean="0">
                <a:solidFill>
                  <a:srgbClr val="C00000"/>
                </a:solidFill>
              </a:rPr>
              <a:t>ownloadede sider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786332" y="2101498"/>
            <a:ext cx="129484" cy="3225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t="18595" r="8918" b="7594"/>
          <a:stretch/>
        </p:blipFill>
        <p:spPr bwMode="auto">
          <a:xfrm>
            <a:off x="115854" y="588120"/>
            <a:ext cx="4392488" cy="54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23976" r="11700" b="6549"/>
          <a:stretch/>
        </p:blipFill>
        <p:spPr bwMode="auto">
          <a:xfrm>
            <a:off x="4633199" y="401712"/>
            <a:ext cx="4510801" cy="564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4525231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65" y="6228564"/>
            <a:ext cx="45354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dirty="0" err="1">
                <a:solidFill>
                  <a:srgbClr val="C00000"/>
                </a:solidFill>
              </a:rPr>
              <a:t>Brin</a:t>
            </a:r>
            <a:r>
              <a:rPr lang="en-US" sz="1200" dirty="0">
                <a:solidFill>
                  <a:srgbClr val="C00000"/>
                </a:solidFill>
              </a:rPr>
              <a:t>, S. and Page, L. (1998) </a:t>
            </a:r>
            <a:r>
              <a:rPr lang="en-US" sz="1200" dirty="0" smtClean="0">
                <a:solidFill>
                  <a:srgbClr val="C00000"/>
                </a:solidFill>
              </a:rPr>
              <a:t/>
            </a:r>
            <a:br>
              <a:rPr lang="en-US" sz="1200" dirty="0" smtClean="0">
                <a:solidFill>
                  <a:srgbClr val="C00000"/>
                </a:solidFill>
              </a:rPr>
            </a:br>
            <a:r>
              <a:rPr lang="en-US" sz="1200" i="1" dirty="0" smtClean="0">
                <a:solidFill>
                  <a:srgbClr val="C00000"/>
                </a:solidFill>
              </a:rPr>
              <a:t>The </a:t>
            </a:r>
            <a:r>
              <a:rPr lang="en-US" sz="1200" i="1" dirty="0">
                <a:solidFill>
                  <a:srgbClr val="C00000"/>
                </a:solidFill>
              </a:rPr>
              <a:t>Anatomy of a Large-Scale </a:t>
            </a:r>
            <a:r>
              <a:rPr lang="en-US" sz="1200" i="1" dirty="0" err="1">
                <a:solidFill>
                  <a:srgbClr val="C00000"/>
                </a:solidFill>
              </a:rPr>
              <a:t>Hypertextual</a:t>
            </a:r>
            <a:r>
              <a:rPr lang="en-US" sz="1200" i="1" dirty="0">
                <a:solidFill>
                  <a:srgbClr val="C00000"/>
                </a:solidFill>
              </a:rPr>
              <a:t> Web Search Engine.</a:t>
            </a:r>
            <a:r>
              <a:rPr lang="en-US" sz="1200" dirty="0">
                <a:solidFill>
                  <a:srgbClr val="C00000"/>
                </a:solidFill>
              </a:rPr>
              <a:t> </a:t>
            </a:r>
            <a:r>
              <a:rPr lang="en-US" sz="1200" dirty="0" smtClean="0">
                <a:solidFill>
                  <a:srgbClr val="C00000"/>
                </a:solidFill>
              </a:rPr>
              <a:t/>
            </a:r>
            <a:br>
              <a:rPr lang="en-US" sz="1200" dirty="0" smtClean="0">
                <a:solidFill>
                  <a:srgbClr val="C00000"/>
                </a:solidFill>
              </a:rPr>
            </a:br>
            <a:r>
              <a:rPr lang="en-US" sz="1200" dirty="0" smtClean="0">
                <a:solidFill>
                  <a:srgbClr val="C00000"/>
                </a:solidFill>
              </a:rPr>
              <a:t>In</a:t>
            </a:r>
            <a:r>
              <a:rPr lang="en-US" sz="1200" dirty="0">
                <a:solidFill>
                  <a:srgbClr val="C00000"/>
                </a:solidFill>
              </a:rPr>
              <a:t>: Seventh International World-Wide Web Conference (WWW 1998</a:t>
            </a:r>
            <a:r>
              <a:rPr lang="en-US" sz="1200" dirty="0" smtClean="0">
                <a:solidFill>
                  <a:srgbClr val="C00000"/>
                </a:solidFill>
              </a:rPr>
              <a:t>)</a:t>
            </a:r>
            <a:endParaRPr lang="da-DK" sz="1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865" y="6228564"/>
            <a:ext cx="442976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dirty="0" smtClean="0">
                <a:solidFill>
                  <a:srgbClr val="C00000"/>
                </a:solidFill>
              </a:rPr>
              <a:t>Dean</a:t>
            </a:r>
            <a:r>
              <a:rPr lang="en-US" sz="1200" dirty="0">
                <a:solidFill>
                  <a:srgbClr val="C00000"/>
                </a:solidFill>
              </a:rPr>
              <a:t>, </a:t>
            </a:r>
            <a:r>
              <a:rPr lang="en-US" sz="1200" dirty="0" smtClean="0">
                <a:solidFill>
                  <a:srgbClr val="C00000"/>
                </a:solidFill>
              </a:rPr>
              <a:t>F. and </a:t>
            </a:r>
            <a:r>
              <a:rPr lang="en-US" sz="1200" dirty="0" err="1" smtClean="0">
                <a:solidFill>
                  <a:srgbClr val="C00000"/>
                </a:solidFill>
              </a:rPr>
              <a:t>Ghemawat</a:t>
            </a:r>
            <a:r>
              <a:rPr lang="en-US" sz="1200" dirty="0" smtClean="0">
                <a:solidFill>
                  <a:srgbClr val="C00000"/>
                </a:solidFill>
              </a:rPr>
              <a:t>, S. (2004) </a:t>
            </a:r>
            <a:r>
              <a:rPr lang="en-US" sz="1200" i="1" dirty="0" err="1">
                <a:solidFill>
                  <a:srgbClr val="C00000"/>
                </a:solidFill>
              </a:rPr>
              <a:t>MapReduce</a:t>
            </a:r>
            <a:r>
              <a:rPr lang="en-US" sz="1200" i="1" dirty="0">
                <a:solidFill>
                  <a:srgbClr val="C00000"/>
                </a:solidFill>
              </a:rPr>
              <a:t>: Simplified Data Processing on Large Clusters</a:t>
            </a:r>
            <a:r>
              <a:rPr lang="en-US" sz="1200" dirty="0">
                <a:solidFill>
                  <a:srgbClr val="C00000"/>
                </a:solidFill>
              </a:rPr>
              <a:t>. </a:t>
            </a:r>
            <a:r>
              <a:rPr lang="en-US" sz="1200" dirty="0" smtClean="0">
                <a:solidFill>
                  <a:srgbClr val="C00000"/>
                </a:solidFill>
              </a:rPr>
              <a:t>In: Sixth </a:t>
            </a:r>
            <a:r>
              <a:rPr lang="en-US" sz="1200" dirty="0">
                <a:solidFill>
                  <a:srgbClr val="C00000"/>
                </a:solidFill>
              </a:rPr>
              <a:t>Symposium on Operating System Design and </a:t>
            </a:r>
            <a:r>
              <a:rPr lang="en-US" sz="1200" dirty="0" smtClean="0">
                <a:solidFill>
                  <a:srgbClr val="C00000"/>
                </a:solidFill>
              </a:rPr>
              <a:t>Implementation (OSDI 2004): 137-150</a:t>
            </a:r>
            <a:endParaRPr lang="da-DK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166" y="188640"/>
            <a:ext cx="7211144" cy="1143000"/>
          </a:xfrm>
        </p:spPr>
        <p:txBody>
          <a:bodyPr/>
          <a:lstStyle/>
          <a:p>
            <a:pPr algn="l"/>
            <a:r>
              <a:rPr lang="da-DK" dirty="0" err="1" smtClean="0">
                <a:solidFill>
                  <a:schemeClr val="tx1"/>
                </a:solidFill>
              </a:rPr>
              <a:t>robots.txt</a:t>
            </a:r>
            <a:r>
              <a:rPr lang="da-DK" dirty="0" smtClean="0">
                <a:solidFill>
                  <a:schemeClr val="tx1"/>
                </a:solidFill>
              </a:rPr>
              <a:t> @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nytlogo379x6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7012" y="3558381"/>
            <a:ext cx="3609975" cy="609600"/>
          </a:xfrm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7544"/>
            <a:ext cx="6477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ytlogo379x6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9927" y="462682"/>
            <a:ext cx="3609975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Robusthed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960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r>
              <a:rPr lang="en-US" dirty="0" err="1" smtClean="0"/>
              <a:t>Normalisering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URLer</a:t>
            </a:r>
            <a:endParaRPr lang="en-US" dirty="0" smtClean="0"/>
          </a:p>
          <a:p>
            <a:r>
              <a:rPr lang="en-US" dirty="0" err="1" smtClean="0"/>
              <a:t>Parsning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malformet</a:t>
            </a:r>
            <a:r>
              <a:rPr lang="en-US" dirty="0" smtClean="0"/>
              <a:t> HTML</a:t>
            </a:r>
          </a:p>
          <a:p>
            <a:r>
              <a:rPr lang="en-US" dirty="0" smtClean="0"/>
              <a:t>Mange </a:t>
            </a:r>
            <a:r>
              <a:rPr lang="en-US" dirty="0" err="1" smtClean="0"/>
              <a:t>filtyper</a:t>
            </a:r>
            <a:endParaRPr lang="en-US" dirty="0" smtClean="0"/>
          </a:p>
          <a:p>
            <a:r>
              <a:rPr lang="en-US" dirty="0" err="1" smtClean="0"/>
              <a:t>Forkert</a:t>
            </a:r>
            <a:r>
              <a:rPr lang="en-US" dirty="0" smtClean="0"/>
              <a:t> content-type </a:t>
            </a:r>
            <a:r>
              <a:rPr lang="en-US" dirty="0" err="1" smtClean="0"/>
              <a:t>fra</a:t>
            </a:r>
            <a:r>
              <a:rPr lang="en-US" dirty="0" smtClean="0"/>
              <a:t> server</a:t>
            </a:r>
          </a:p>
          <a:p>
            <a:r>
              <a:rPr lang="en-US" dirty="0" err="1" smtClean="0"/>
              <a:t>Forkert</a:t>
            </a:r>
            <a:r>
              <a:rPr lang="en-US" dirty="0" smtClean="0"/>
              <a:t> HTTP response code </a:t>
            </a:r>
            <a:r>
              <a:rPr lang="en-US" dirty="0" err="1" smtClean="0"/>
              <a:t>fra</a:t>
            </a:r>
            <a:r>
              <a:rPr lang="en-US" dirty="0" smtClean="0"/>
              <a:t> server</a:t>
            </a:r>
          </a:p>
          <a:p>
            <a:r>
              <a:rPr lang="en-US" dirty="0" err="1" smtClean="0"/>
              <a:t>Enorme</a:t>
            </a:r>
            <a:r>
              <a:rPr lang="en-US" dirty="0" smtClean="0"/>
              <a:t> filer</a:t>
            </a:r>
          </a:p>
          <a:p>
            <a:r>
              <a:rPr lang="en-US" dirty="0" err="1" smtClean="0"/>
              <a:t>Uendelige</a:t>
            </a:r>
            <a:r>
              <a:rPr lang="en-US" dirty="0" smtClean="0"/>
              <a:t> URL-</a:t>
            </a:r>
            <a:r>
              <a:rPr lang="en-US" dirty="0" err="1" smtClean="0"/>
              <a:t>løkker</a:t>
            </a:r>
            <a:r>
              <a:rPr lang="en-US" dirty="0" smtClean="0"/>
              <a:t> (crawler traps)</a:t>
            </a:r>
          </a:p>
          <a:p>
            <a:r>
              <a:rPr lang="en-US" dirty="0" smtClean="0"/>
              <a:t>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5517232"/>
            <a:ext cx="7488832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da-DK" sz="2800" dirty="0" smtClean="0"/>
              <a:t>Vær konservativ – opgiv at finde alt</a:t>
            </a:r>
          </a:p>
          <a:p>
            <a:pPr algn="ctr"/>
            <a:r>
              <a:rPr lang="da-DK" sz="2800" dirty="0" err="1" smtClean="0"/>
              <a:t>Crawling</a:t>
            </a:r>
            <a:r>
              <a:rPr lang="da-DK" sz="2800" dirty="0" smtClean="0"/>
              <a:t> kan tage måneder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Designovervejelser</a:t>
            </a:r>
            <a:r>
              <a:rPr lang="en-US" b="1" dirty="0" smtClean="0"/>
              <a:t> - Crawling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Startpunkt</a:t>
            </a:r>
            <a:r>
              <a:rPr lang="en-US" dirty="0" smtClean="0"/>
              <a:t> (initial 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Crawl-</a:t>
            </a:r>
            <a:r>
              <a:rPr lang="en-US" dirty="0" err="1" smtClean="0"/>
              <a:t>strategi</a:t>
            </a:r>
            <a:r>
              <a:rPr lang="en-US" dirty="0" smtClean="0"/>
              <a:t> (</a:t>
            </a:r>
            <a:r>
              <a:rPr lang="en-US" dirty="0" err="1" smtClean="0"/>
              <a:t>valg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Mærkning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besøgte</a:t>
            </a:r>
            <a:r>
              <a:rPr lang="en-US" dirty="0" smtClean="0"/>
              <a:t> </a:t>
            </a:r>
            <a:r>
              <a:rPr lang="en-US" dirty="0" err="1" smtClean="0"/>
              <a:t>sider</a:t>
            </a:r>
            <a:endParaRPr lang="en-US" dirty="0" smtClean="0"/>
          </a:p>
          <a:p>
            <a:r>
              <a:rPr lang="en-US" dirty="0" err="1" smtClean="0"/>
              <a:t>Robusthed</a:t>
            </a:r>
            <a:endParaRPr lang="en-US" dirty="0" smtClean="0"/>
          </a:p>
          <a:p>
            <a:r>
              <a:rPr lang="da-DK" dirty="0" smtClean="0"/>
              <a:t>Ressourceforbrug (egne og andres ressourcer)</a:t>
            </a:r>
          </a:p>
          <a:p>
            <a:r>
              <a:rPr lang="en-US" dirty="0" err="1" smtClean="0"/>
              <a:t>Opdatering</a:t>
            </a:r>
            <a:r>
              <a:rPr lang="en-US" dirty="0" smtClean="0"/>
              <a:t>: </a:t>
            </a:r>
            <a:r>
              <a:rPr lang="en-US" dirty="0" err="1" smtClean="0"/>
              <a:t>Kontinuert</a:t>
            </a:r>
            <a:r>
              <a:rPr lang="en-US" dirty="0" smtClean="0"/>
              <a:t> vs. </a:t>
            </a:r>
            <a:r>
              <a:rPr lang="en-US" dirty="0" err="1" smtClean="0"/>
              <a:t>periodisk</a:t>
            </a:r>
            <a:r>
              <a:rPr lang="en-US" dirty="0" smtClean="0"/>
              <a:t> crawling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87624" y="5469031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52538" algn="l"/>
              </a:tabLst>
            </a:pPr>
            <a:r>
              <a:rPr lang="da-DK" sz="2400" b="1" dirty="0" smtClean="0">
                <a:solidFill>
                  <a:srgbClr val="C00000"/>
                </a:solidFill>
              </a:rPr>
              <a:t>Output:	DB med besøgte dokumenter</a:t>
            </a:r>
          </a:p>
          <a:p>
            <a:pPr>
              <a:tabLst>
                <a:tab pos="1252538" algn="l"/>
              </a:tabLst>
            </a:pPr>
            <a:r>
              <a:rPr lang="en-US" sz="2400" b="1" dirty="0" smtClean="0">
                <a:solidFill>
                  <a:srgbClr val="C00000"/>
                </a:solidFill>
              </a:rPr>
              <a:t>	DB med links </a:t>
            </a:r>
            <a:r>
              <a:rPr lang="en-US" sz="2400" b="1" dirty="0" err="1" smtClean="0">
                <a:solidFill>
                  <a:srgbClr val="C00000"/>
                </a:solidFill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disse</a:t>
            </a:r>
            <a:r>
              <a:rPr lang="en-US" sz="2400" b="1" dirty="0" smtClean="0">
                <a:solidFill>
                  <a:srgbClr val="C00000"/>
                </a:solidFill>
              </a:rPr>
              <a:t> (</a:t>
            </a:r>
            <a:r>
              <a:rPr lang="en-US" sz="2400" b="1" dirty="0" err="1" smtClean="0">
                <a:solidFill>
                  <a:srgbClr val="C00000"/>
                </a:solidFill>
              </a:rPr>
              <a:t>kanterne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Internetgrafen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</a:p>
          <a:p>
            <a:pPr>
              <a:tabLst>
                <a:tab pos="1252538" algn="l"/>
              </a:tabLst>
            </a:pPr>
            <a:r>
              <a:rPr lang="en-US" sz="2400" b="1" dirty="0" smtClean="0">
                <a:solidFill>
                  <a:srgbClr val="C00000"/>
                </a:solidFill>
              </a:rPr>
              <a:t>	DB med </a:t>
            </a:r>
            <a:r>
              <a:rPr lang="en-US" sz="2400" b="1" dirty="0" err="1" smtClean="0">
                <a:solidFill>
                  <a:srgbClr val="C00000"/>
                </a:solidFill>
              </a:rPr>
              <a:t>DokumentID</a:t>
            </a:r>
            <a:r>
              <a:rPr lang="en-US" sz="2400" b="1" dirty="0" smtClean="0">
                <a:solidFill>
                  <a:srgbClr val="C00000"/>
                </a:solidFill>
              </a:rPr>
              <a:t>–URL </a:t>
            </a:r>
            <a:r>
              <a:rPr lang="en-US" sz="2400" b="1" dirty="0" err="1" smtClean="0">
                <a:solidFill>
                  <a:srgbClr val="C00000"/>
                </a:solidFill>
              </a:rPr>
              <a:t>mapning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4088" y="1615440"/>
            <a:ext cx="3528392" cy="224560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000" i="1" dirty="0" smtClean="0"/>
              <a:t>S</a:t>
            </a:r>
            <a:r>
              <a:rPr lang="en-US" sz="2000" dirty="0" smtClean="0"/>
              <a:t> = {</a:t>
            </a:r>
            <a:r>
              <a:rPr lang="en-US" sz="2000" dirty="0" err="1" smtClean="0"/>
              <a:t>startside</a:t>
            </a:r>
            <a:r>
              <a:rPr lang="en-US" sz="2000" dirty="0" smtClean="0"/>
              <a:t>}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000" b="1" dirty="0" smtClean="0"/>
              <a:t>repeat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fjern</a:t>
            </a:r>
            <a:r>
              <a:rPr lang="en-US" sz="2000" dirty="0" smtClean="0"/>
              <a:t> en side </a:t>
            </a:r>
            <a:r>
              <a:rPr lang="en-US" sz="2000" i="1" dirty="0" smtClean="0"/>
              <a:t>s</a:t>
            </a:r>
            <a:r>
              <a:rPr lang="en-US" sz="2000" dirty="0" smtClean="0"/>
              <a:t> </a:t>
            </a:r>
            <a:r>
              <a:rPr lang="en-US" sz="2000" dirty="0" err="1" smtClean="0"/>
              <a:t>fra</a:t>
            </a:r>
            <a:r>
              <a:rPr lang="en-US" sz="2000" dirty="0" smtClean="0"/>
              <a:t> </a:t>
            </a:r>
            <a:r>
              <a:rPr lang="en-US" sz="2000" i="1" dirty="0" smtClean="0"/>
              <a:t>S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000" dirty="0" smtClean="0"/>
              <a:t>	parse </a:t>
            </a:r>
            <a:r>
              <a:rPr lang="en-US" sz="2000" i="1" dirty="0" smtClean="0"/>
              <a:t>s</a:t>
            </a:r>
            <a:r>
              <a:rPr lang="en-US" sz="2000" dirty="0" smtClean="0"/>
              <a:t> </a:t>
            </a:r>
            <a:r>
              <a:rPr lang="en-US" sz="2000" dirty="0" err="1" smtClean="0"/>
              <a:t>og</a:t>
            </a:r>
            <a:r>
              <a:rPr lang="en-US" sz="2000" dirty="0" smtClean="0"/>
              <a:t> find </a:t>
            </a:r>
            <a:r>
              <a:rPr lang="en-US" sz="2000" dirty="0" err="1" smtClean="0"/>
              <a:t>alle</a:t>
            </a:r>
            <a:r>
              <a:rPr lang="en-US" sz="2000" dirty="0" smtClean="0"/>
              <a:t> links (</a:t>
            </a:r>
            <a:r>
              <a:rPr lang="en-US" sz="2000" i="1" dirty="0" smtClean="0"/>
              <a:t>s</a:t>
            </a:r>
            <a:r>
              <a:rPr lang="en-US" sz="2000" dirty="0" smtClean="0"/>
              <a:t>, </a:t>
            </a:r>
            <a:r>
              <a:rPr lang="en-US" sz="2000" i="1" dirty="0" smtClean="0"/>
              <a:t>v</a:t>
            </a:r>
            <a:r>
              <a:rPr lang="en-US" sz="2000" dirty="0" smtClean="0"/>
              <a:t>)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000" b="1" dirty="0" smtClean="0"/>
              <a:t>	</a:t>
            </a:r>
            <a:r>
              <a:rPr lang="en-US" sz="2000" b="1" dirty="0" err="1" smtClean="0"/>
              <a:t>foreach</a:t>
            </a:r>
            <a:r>
              <a:rPr lang="en-US" sz="2000" dirty="0" smtClean="0"/>
              <a:t> (</a:t>
            </a:r>
            <a:r>
              <a:rPr lang="en-US" sz="2000" i="1" dirty="0" smtClean="0"/>
              <a:t>s</a:t>
            </a:r>
            <a:r>
              <a:rPr lang="en-US" sz="2000" dirty="0" smtClean="0"/>
              <a:t>, </a:t>
            </a:r>
            <a:r>
              <a:rPr lang="en-US" sz="2000" i="1" dirty="0" smtClean="0"/>
              <a:t>v</a:t>
            </a:r>
            <a:r>
              <a:rPr lang="en-US" sz="2000" dirty="0" smtClean="0"/>
              <a:t>)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da-DK" sz="2000" b="1" dirty="0" smtClean="0"/>
              <a:t>		</a:t>
            </a:r>
            <a:r>
              <a:rPr lang="da-DK" sz="2000" b="1" dirty="0" err="1" smtClean="0"/>
              <a:t>if</a:t>
            </a:r>
            <a:r>
              <a:rPr lang="da-DK" sz="2000" b="1" dirty="0" smtClean="0"/>
              <a:t> </a:t>
            </a:r>
            <a:r>
              <a:rPr lang="da-DK" sz="2000" i="1" dirty="0" smtClean="0"/>
              <a:t>v</a:t>
            </a:r>
            <a:r>
              <a:rPr lang="da-DK" sz="2000" dirty="0" smtClean="0"/>
              <a:t> ikke besøgt før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000" dirty="0" smtClean="0"/>
              <a:t>			</a:t>
            </a:r>
            <a:r>
              <a:rPr lang="en-US" sz="2000" dirty="0" err="1" smtClean="0"/>
              <a:t>indsæt</a:t>
            </a:r>
            <a:r>
              <a:rPr lang="en-US" sz="2000" dirty="0" smtClean="0"/>
              <a:t> </a:t>
            </a:r>
            <a:r>
              <a:rPr lang="en-US" sz="2000" i="1" dirty="0" smtClean="0"/>
              <a:t>v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i="1" dirty="0" smtClean="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Resourceforbrug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Egne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resourcer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err="1" smtClean="0"/>
              <a:t>Båndbredde</a:t>
            </a:r>
            <a:r>
              <a:rPr lang="en-US" dirty="0" smtClean="0"/>
              <a:t> (global request rate)</a:t>
            </a:r>
          </a:p>
          <a:p>
            <a:pPr lvl="1"/>
            <a:r>
              <a:rPr lang="en-US" dirty="0" err="1" smtClean="0"/>
              <a:t>Lagerplads</a:t>
            </a:r>
            <a:r>
              <a:rPr lang="en-US" dirty="0" smtClean="0"/>
              <a:t> (</a:t>
            </a:r>
            <a:r>
              <a:rPr lang="en-US" dirty="0" err="1" smtClean="0"/>
              <a:t>brug</a:t>
            </a:r>
            <a:r>
              <a:rPr lang="en-US" dirty="0" smtClean="0"/>
              <a:t> </a:t>
            </a:r>
            <a:r>
              <a:rPr lang="en-US" dirty="0" err="1" smtClean="0"/>
              <a:t>kompakte</a:t>
            </a:r>
            <a:r>
              <a:rPr lang="en-US" dirty="0" smtClean="0"/>
              <a:t> </a:t>
            </a:r>
            <a:r>
              <a:rPr lang="en-US" dirty="0" err="1" smtClean="0"/>
              <a:t>repræsentationer</a:t>
            </a:r>
            <a:r>
              <a:rPr lang="en-US" dirty="0" smtClean="0"/>
              <a:t>)</a:t>
            </a:r>
          </a:p>
          <a:p>
            <a:pPr lvl="1"/>
            <a:r>
              <a:rPr lang="da-DK" dirty="0" smtClean="0"/>
              <a:t>Distribuér på flere maskiner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Andres </a:t>
            </a:r>
            <a:r>
              <a:rPr lang="en-US" dirty="0" err="1" smtClean="0">
                <a:solidFill>
                  <a:srgbClr val="C00000"/>
                </a:solidFill>
              </a:rPr>
              <a:t>resourcer</a:t>
            </a:r>
            <a:r>
              <a:rPr lang="en-US" dirty="0" smtClean="0">
                <a:solidFill>
                  <a:srgbClr val="C00000"/>
                </a:solidFill>
              </a:rPr>
              <a:t> (politeness)</a:t>
            </a:r>
          </a:p>
          <a:p>
            <a:pPr lvl="1"/>
            <a:r>
              <a:rPr lang="en-US" dirty="0" err="1" smtClean="0"/>
              <a:t>Båndbredde</a:t>
            </a:r>
            <a:r>
              <a:rPr lang="en-US" dirty="0" smtClean="0"/>
              <a:t> (</a:t>
            </a:r>
            <a:r>
              <a:rPr lang="en-US" dirty="0" err="1" smtClean="0"/>
              <a:t>lokal</a:t>
            </a:r>
            <a:r>
              <a:rPr lang="en-US" dirty="0" smtClean="0"/>
              <a:t> request rate); </a:t>
            </a:r>
            <a:r>
              <a:rPr lang="en-US" dirty="0" err="1" smtClean="0"/>
              <a:t>tommelfingerregel</a:t>
            </a:r>
            <a:r>
              <a:rPr lang="en-US" dirty="0" smtClean="0"/>
              <a:t>: 30 </a:t>
            </a:r>
            <a:r>
              <a:rPr lang="en-US" dirty="0" err="1" smtClean="0"/>
              <a:t>sekunder</a:t>
            </a:r>
            <a:r>
              <a:rPr lang="en-US" dirty="0" smtClean="0"/>
              <a:t> </a:t>
            </a:r>
            <a:r>
              <a:rPr lang="en-US" dirty="0" err="1" smtClean="0"/>
              <a:t>mellem</a:t>
            </a:r>
            <a:r>
              <a:rPr lang="en-US" dirty="0" smtClean="0"/>
              <a:t> request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samme</a:t>
            </a:r>
            <a:r>
              <a:rPr lang="en-US" dirty="0" smtClean="0"/>
              <a:t> site.</a:t>
            </a:r>
          </a:p>
          <a:p>
            <a:r>
              <a:rPr lang="en-US" dirty="0" smtClean="0"/>
              <a:t>Robots Exclusion Protocol (www.robotstxt.org)</a:t>
            </a:r>
          </a:p>
          <a:p>
            <a:r>
              <a:rPr lang="en-US" dirty="0" err="1" smtClean="0"/>
              <a:t>Giv</a:t>
            </a:r>
            <a:r>
              <a:rPr lang="en-US" dirty="0" smtClean="0"/>
              <a:t> </a:t>
            </a:r>
            <a:r>
              <a:rPr lang="en-US" dirty="0" err="1" smtClean="0"/>
              <a:t>kontakt</a:t>
            </a:r>
            <a:r>
              <a:rPr lang="en-US" dirty="0" smtClean="0"/>
              <a:t> info </a:t>
            </a:r>
            <a:r>
              <a:rPr lang="en-US" dirty="0" err="1" smtClean="0"/>
              <a:t>i</a:t>
            </a:r>
            <a:r>
              <a:rPr lang="en-US" dirty="0" smtClean="0"/>
              <a:t> HTTP-request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Erfaringer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. </a:t>
            </a:r>
            <a:r>
              <a:rPr lang="en-US" b="1" dirty="0" err="1" smtClean="0"/>
              <a:t>Effektivitet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27373"/>
            <a:ext cx="8229600" cy="4525963"/>
          </a:xfrm>
        </p:spPr>
        <p:txBody>
          <a:bodyPr>
            <a:normAutofit/>
          </a:bodyPr>
          <a:lstStyle/>
          <a:p>
            <a:r>
              <a:rPr lang="da-DK" dirty="0" smtClean="0"/>
              <a:t>Brug </a:t>
            </a:r>
            <a:r>
              <a:rPr lang="da-DK" dirty="0" err="1" smtClean="0"/>
              <a:t>caching</a:t>
            </a:r>
            <a:r>
              <a:rPr lang="da-DK" dirty="0" smtClean="0"/>
              <a:t> (DNS opslag, </a:t>
            </a:r>
            <a:r>
              <a:rPr lang="da-DK" dirty="0" err="1" smtClean="0"/>
              <a:t>robots.txt</a:t>
            </a:r>
            <a:r>
              <a:rPr lang="da-DK" dirty="0" smtClean="0"/>
              <a:t> filer, senest mødte </a:t>
            </a:r>
            <a:r>
              <a:rPr lang="en-US" dirty="0" err="1" smtClean="0"/>
              <a:t>URL’er</a:t>
            </a:r>
            <a:r>
              <a:rPr lang="en-US" dirty="0" smtClean="0"/>
              <a:t>)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Flaskehals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ofte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disk</a:t>
            </a:r>
            <a:r>
              <a:rPr lang="en-US" dirty="0" smtClean="0"/>
              <a:t> I/O under </a:t>
            </a:r>
            <a:r>
              <a:rPr lang="en-US" dirty="0" err="1" smtClean="0"/>
              <a:t>tilgang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datastrukturerne</a:t>
            </a:r>
            <a:endParaRPr lang="en-US" dirty="0" smtClean="0"/>
          </a:p>
          <a:p>
            <a:r>
              <a:rPr lang="da-DK" dirty="0" smtClean="0"/>
              <a:t>CPU </a:t>
            </a:r>
            <a:r>
              <a:rPr lang="da-DK" dirty="0" err="1" smtClean="0"/>
              <a:t>cycler</a:t>
            </a:r>
            <a:r>
              <a:rPr lang="da-DK" dirty="0" smtClean="0"/>
              <a:t> er ikke flaskehals</a:t>
            </a:r>
            <a:endParaRPr lang="en-US" dirty="0" smtClean="0"/>
          </a:p>
          <a:p>
            <a:r>
              <a:rPr lang="en-US" dirty="0" smtClean="0"/>
              <a:t>En </a:t>
            </a:r>
            <a:r>
              <a:rPr lang="en-US" dirty="0" err="1" smtClean="0"/>
              <a:t>tunet</a:t>
            </a:r>
            <a:r>
              <a:rPr lang="en-US" dirty="0" smtClean="0"/>
              <a:t> crawler (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få</a:t>
            </a:r>
            <a:r>
              <a:rPr lang="en-US" dirty="0" smtClean="0"/>
              <a:t> </a:t>
            </a:r>
            <a:r>
              <a:rPr lang="en-US" dirty="0" err="1" smtClean="0"/>
              <a:t>maskiner</a:t>
            </a:r>
            <a:r>
              <a:rPr lang="en-US" dirty="0" smtClean="0"/>
              <a:t>)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crawle</a:t>
            </a:r>
            <a:r>
              <a:rPr lang="en-US" dirty="0" smtClean="0"/>
              <a:t> </a:t>
            </a:r>
            <a:r>
              <a:rPr lang="da-DK" dirty="0" smtClean="0"/>
              <a:t>200-400 </a:t>
            </a:r>
            <a:r>
              <a:rPr lang="da-DK" dirty="0" err="1" smtClean="0"/>
              <a:t>sider/sek</a:t>
            </a:r>
            <a:r>
              <a:rPr lang="da-DK" dirty="0" smtClean="0"/>
              <a:t>  35 </a:t>
            </a:r>
            <a:r>
              <a:rPr lang="da-DK" dirty="0" err="1" smtClean="0"/>
              <a:t>mio</a:t>
            </a:r>
            <a:r>
              <a:rPr lang="da-DK" dirty="0" smtClean="0"/>
              <a:t> sider/dag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Indeksering</a:t>
            </a:r>
            <a:r>
              <a:rPr lang="en-US" b="1" dirty="0" smtClean="0"/>
              <a:t> </a:t>
            </a:r>
            <a:r>
              <a:rPr lang="en-US" b="1" dirty="0" err="1" smtClean="0"/>
              <a:t>af</a:t>
            </a:r>
            <a:r>
              <a:rPr lang="en-US" b="1" dirty="0" smtClean="0"/>
              <a:t> </a:t>
            </a:r>
            <a:r>
              <a:rPr lang="en-US" b="1" dirty="0" err="1" smtClean="0"/>
              <a:t>dokumenter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320280"/>
            <a:ext cx="7283152" cy="3701008"/>
          </a:xfrm>
        </p:spPr>
        <p:txBody>
          <a:bodyPr>
            <a:normAutofit/>
          </a:bodyPr>
          <a:lstStyle/>
          <a:p>
            <a:r>
              <a:rPr lang="en-US" dirty="0" err="1" smtClean="0"/>
              <a:t>Preprocessér</a:t>
            </a:r>
            <a:r>
              <a:rPr lang="en-US" dirty="0" smtClean="0"/>
              <a:t> en </a:t>
            </a:r>
            <a:r>
              <a:rPr lang="en-US" dirty="0" err="1" smtClean="0"/>
              <a:t>dokumentsamling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dokumenter</a:t>
            </a:r>
            <a:r>
              <a:rPr lang="en-US" dirty="0" smtClean="0"/>
              <a:t> </a:t>
            </a:r>
            <a:r>
              <a:rPr lang="da-DK" dirty="0" smtClean="0"/>
              <a:t>med et givet søgeord kan blive returneret hurtigt</a:t>
            </a:r>
          </a:p>
          <a:p>
            <a:endParaRPr lang="da-DK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da-DK" dirty="0" smtClean="0">
                <a:solidFill>
                  <a:srgbClr val="C00000"/>
                </a:solidFill>
              </a:rPr>
              <a:t>		</a:t>
            </a:r>
            <a:r>
              <a:rPr lang="en-US" dirty="0" smtClean="0">
                <a:solidFill>
                  <a:srgbClr val="C00000"/>
                </a:solidFill>
              </a:rPr>
              <a:t>Input: </a:t>
            </a:r>
            <a:r>
              <a:rPr lang="en-US" dirty="0" err="1" smtClean="0">
                <a:solidFill>
                  <a:srgbClr val="C00000"/>
                </a:solidFill>
              </a:rPr>
              <a:t>dokumentsamling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		Output: </a:t>
            </a:r>
            <a:r>
              <a:rPr lang="en-US" dirty="0" err="1" smtClean="0">
                <a:solidFill>
                  <a:srgbClr val="C00000"/>
                </a:solidFill>
              </a:rPr>
              <a:t>søgestruktur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Indeksering</a:t>
            </a:r>
            <a:r>
              <a:rPr lang="en-US" b="1" dirty="0" smtClean="0"/>
              <a:t>: </a:t>
            </a:r>
            <a:r>
              <a:rPr lang="en-US" b="1" dirty="0" err="1" smtClean="0"/>
              <a:t>Inverteret</a:t>
            </a:r>
            <a:r>
              <a:rPr lang="en-US" b="1" dirty="0" smtClean="0"/>
              <a:t> </a:t>
            </a:r>
            <a:r>
              <a:rPr lang="en-US" b="1" dirty="0" err="1" smtClean="0"/>
              <a:t>fil</a:t>
            </a:r>
            <a:r>
              <a:rPr lang="en-US" b="1" dirty="0" smtClean="0"/>
              <a:t> + </a:t>
            </a:r>
            <a:r>
              <a:rPr lang="en-US" b="1" dirty="0" err="1" smtClean="0"/>
              <a:t>leksikon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da-DK" b="1" dirty="0" smtClean="0">
                <a:solidFill>
                  <a:srgbClr val="C00000"/>
                </a:solidFill>
              </a:rPr>
              <a:t>Inverteret fil </a:t>
            </a:r>
            <a:r>
              <a:rPr lang="da-DK" dirty="0" smtClean="0"/>
              <a:t>= for hvert ord </a:t>
            </a:r>
            <a:r>
              <a:rPr lang="da-DK" i="1" dirty="0" smtClean="0"/>
              <a:t>w</a:t>
            </a:r>
            <a:r>
              <a:rPr lang="da-DK" dirty="0" smtClean="0"/>
              <a:t> en liste af dokumenter </a:t>
            </a:r>
            <a:r>
              <a:rPr lang="en-US" dirty="0" err="1" smtClean="0"/>
              <a:t>indeholdende</a:t>
            </a:r>
            <a:r>
              <a:rPr lang="en-US" dirty="0" smtClean="0"/>
              <a:t> </a:t>
            </a:r>
            <a:r>
              <a:rPr lang="en-US" i="1" dirty="0" smtClean="0"/>
              <a:t>w</a:t>
            </a:r>
            <a:endParaRPr lang="en-US" dirty="0" smtClean="0"/>
          </a:p>
          <a:p>
            <a:r>
              <a:rPr lang="nn-NO" b="1" dirty="0" smtClean="0">
                <a:solidFill>
                  <a:srgbClr val="C00000"/>
                </a:solidFill>
              </a:rPr>
              <a:t>Leksikon</a:t>
            </a:r>
            <a:r>
              <a:rPr lang="nn-NO" dirty="0" smtClean="0">
                <a:solidFill>
                  <a:srgbClr val="C00000"/>
                </a:solidFill>
              </a:rPr>
              <a:t> </a:t>
            </a:r>
            <a:r>
              <a:rPr lang="nn-NO" dirty="0" smtClean="0"/>
              <a:t>= </a:t>
            </a:r>
            <a:r>
              <a:rPr lang="nn-NO" dirty="0" err="1" smtClean="0"/>
              <a:t>ordbog</a:t>
            </a:r>
            <a:r>
              <a:rPr lang="nn-NO" dirty="0" smtClean="0"/>
              <a:t> over alle </a:t>
            </a:r>
            <a:r>
              <a:rPr lang="nn-NO" dirty="0" err="1" smtClean="0"/>
              <a:t>forekommende</a:t>
            </a:r>
            <a:r>
              <a:rPr lang="nn-NO" dirty="0" smtClean="0"/>
              <a:t> ord </a:t>
            </a:r>
            <a:r>
              <a:rPr lang="en-US" dirty="0" smtClean="0"/>
              <a:t>(</a:t>
            </a:r>
            <a:r>
              <a:rPr lang="en-US" dirty="0" err="1" smtClean="0"/>
              <a:t>nøgle</a:t>
            </a:r>
            <a:r>
              <a:rPr lang="en-US" dirty="0" smtClean="0"/>
              <a:t> = </a:t>
            </a:r>
            <a:r>
              <a:rPr lang="en-US" dirty="0" err="1" smtClean="0"/>
              <a:t>ord</a:t>
            </a:r>
            <a:r>
              <a:rPr lang="en-US" dirty="0" smtClean="0"/>
              <a:t>, </a:t>
            </a:r>
            <a:r>
              <a:rPr lang="en-US" dirty="0" err="1" smtClean="0"/>
              <a:t>værdi</a:t>
            </a:r>
            <a:r>
              <a:rPr lang="en-US" dirty="0" smtClean="0"/>
              <a:t> = pointer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inverteret</a:t>
            </a:r>
            <a:r>
              <a:rPr lang="en-US" dirty="0" smtClean="0"/>
              <a:t> </a:t>
            </a:r>
            <a:r>
              <a:rPr lang="en-US" dirty="0" err="1" smtClean="0"/>
              <a:t>fil</a:t>
            </a:r>
            <a:r>
              <a:rPr lang="en-US" dirty="0" smtClean="0"/>
              <a:t> + </a:t>
            </a:r>
            <a:r>
              <a:rPr lang="en-US" dirty="0" err="1" smtClean="0"/>
              <a:t>evt</a:t>
            </a:r>
            <a:r>
              <a:rPr lang="en-US" dirty="0" smtClean="0"/>
              <a:t>. </a:t>
            </a:r>
            <a:r>
              <a:rPr lang="en-US" dirty="0" err="1" smtClean="0"/>
              <a:t>ekstra</a:t>
            </a:r>
            <a:r>
              <a:rPr lang="en-US" dirty="0" smtClean="0"/>
              <a:t> </a:t>
            </a:r>
            <a:r>
              <a:rPr lang="da-DK" dirty="0" smtClean="0"/>
              <a:t>info for ordet, fx længde af listen)</a:t>
            </a:r>
          </a:p>
          <a:p>
            <a:endParaRPr lang="da-DK" dirty="0" smtClean="0"/>
          </a:p>
          <a:p>
            <a:pPr algn="ctr">
              <a:buNone/>
            </a:pPr>
            <a:r>
              <a:rPr lang="en-US" dirty="0" smtClean="0"/>
              <a:t>For en milliard </a:t>
            </a:r>
            <a:r>
              <a:rPr lang="en-US" dirty="0" err="1" smtClean="0"/>
              <a:t>dokumenter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err="1" smtClean="0"/>
              <a:t>Inverteret</a:t>
            </a:r>
            <a:r>
              <a:rPr lang="en-US" b="1" dirty="0" smtClean="0"/>
              <a:t> </a:t>
            </a:r>
            <a:r>
              <a:rPr lang="en-US" b="1" dirty="0" err="1" smtClean="0"/>
              <a:t>fil</a:t>
            </a:r>
            <a:r>
              <a:rPr lang="en-US" dirty="0" smtClean="0"/>
              <a:t>: </a:t>
            </a:r>
            <a:r>
              <a:rPr lang="en-US" dirty="0" err="1" smtClean="0"/>
              <a:t>totale</a:t>
            </a:r>
            <a:r>
              <a:rPr lang="en-US" dirty="0" smtClean="0"/>
              <a:t> </a:t>
            </a:r>
            <a:r>
              <a:rPr lang="en-US" dirty="0" err="1" smtClean="0"/>
              <a:t>antal</a:t>
            </a:r>
            <a:r>
              <a:rPr lang="en-US" dirty="0" smtClean="0"/>
              <a:t> </a:t>
            </a:r>
            <a:r>
              <a:rPr lang="en-US" dirty="0" err="1" smtClean="0"/>
              <a:t>ord</a:t>
            </a:r>
            <a:r>
              <a:rPr lang="en-US" dirty="0" smtClean="0"/>
              <a:t> 100 </a:t>
            </a:r>
            <a:r>
              <a:rPr lang="en-US" dirty="0" err="1" smtClean="0"/>
              <a:t>mia</a:t>
            </a:r>
            <a:endParaRPr lang="en-US" dirty="0" smtClean="0"/>
          </a:p>
          <a:p>
            <a:pPr>
              <a:buNone/>
            </a:pPr>
            <a:r>
              <a:rPr lang="da-DK" dirty="0" smtClean="0"/>
              <a:t>		</a:t>
            </a:r>
            <a:r>
              <a:rPr lang="da-DK" b="1" dirty="0" smtClean="0"/>
              <a:t>Leksikon</a:t>
            </a:r>
            <a:r>
              <a:rPr lang="da-DK" dirty="0" smtClean="0"/>
              <a:t>:  antal forskellige ord  2 </a:t>
            </a:r>
            <a:r>
              <a:rPr lang="da-DK" dirty="0" err="1" smtClean="0"/>
              <a:t>mio</a:t>
            </a:r>
            <a:endParaRPr lang="da-DK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68344" y="5899338"/>
            <a:ext cx="936104" cy="5539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a-DK" sz="3000" dirty="0" smtClean="0"/>
              <a:t>RAM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7668344" y="5251266"/>
            <a:ext cx="936104" cy="5539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000" dirty="0" smtClean="0"/>
              <a:t>DISK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Inverteret</a:t>
            </a:r>
            <a:r>
              <a:rPr lang="en-US" b="1" dirty="0" smtClean="0"/>
              <a:t> </a:t>
            </a:r>
            <a:r>
              <a:rPr lang="en-US" b="1" dirty="0" err="1" smtClean="0"/>
              <a:t>Fil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900113" algn="l"/>
              </a:tabLst>
            </a:pPr>
            <a:r>
              <a:rPr lang="da-DK" dirty="0" smtClean="0"/>
              <a:t>Simpel (forekomst af ord i dokument):</a:t>
            </a:r>
          </a:p>
          <a:p>
            <a:pPr lvl="1">
              <a:buNone/>
              <a:tabLst>
                <a:tab pos="900113" algn="l"/>
              </a:tabLst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	ord1: </a:t>
            </a:r>
            <a:r>
              <a:rPr lang="en-US" dirty="0" err="1" smtClean="0">
                <a:solidFill>
                  <a:schemeClr val="tx2"/>
                </a:solidFill>
              </a:rPr>
              <a:t>DocID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DocID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DocID</a:t>
            </a:r>
            <a:endParaRPr lang="en-US" dirty="0" smtClean="0">
              <a:solidFill>
                <a:schemeClr val="tx2"/>
              </a:solidFill>
            </a:endParaRPr>
          </a:p>
          <a:p>
            <a:pPr lvl="1">
              <a:buNone/>
              <a:tabLst>
                <a:tab pos="900113" algn="l"/>
              </a:tabLst>
            </a:pPr>
            <a:r>
              <a:rPr lang="en-US" dirty="0" smtClean="0">
                <a:solidFill>
                  <a:srgbClr val="C00000"/>
                </a:solidFill>
              </a:rPr>
              <a:t>		ord2: </a:t>
            </a:r>
            <a:r>
              <a:rPr lang="en-US" dirty="0" err="1" smtClean="0">
                <a:solidFill>
                  <a:schemeClr val="tx2"/>
                </a:solidFill>
              </a:rPr>
              <a:t>DocID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DocID</a:t>
            </a:r>
            <a:endParaRPr lang="en-US" dirty="0" smtClean="0">
              <a:solidFill>
                <a:schemeClr val="tx2"/>
              </a:solidFill>
            </a:endParaRPr>
          </a:p>
          <a:p>
            <a:pPr lvl="1">
              <a:buNone/>
              <a:tabLst>
                <a:tab pos="900113" algn="l"/>
              </a:tabLst>
            </a:pPr>
            <a:r>
              <a:rPr lang="en-US" dirty="0" smtClean="0">
                <a:solidFill>
                  <a:srgbClr val="C00000"/>
                </a:solidFill>
              </a:rPr>
              <a:t>		</a:t>
            </a:r>
            <a:r>
              <a:rPr lang="nl-NL" dirty="0" smtClean="0">
                <a:solidFill>
                  <a:srgbClr val="C00000"/>
                </a:solidFill>
              </a:rPr>
              <a:t>ord3: </a:t>
            </a:r>
            <a:r>
              <a:rPr lang="nl-NL" dirty="0" err="1" smtClean="0">
                <a:solidFill>
                  <a:schemeClr val="tx2"/>
                </a:solidFill>
              </a:rPr>
              <a:t>DocID</a:t>
            </a:r>
            <a:r>
              <a:rPr lang="nl-NL" dirty="0" smtClean="0">
                <a:solidFill>
                  <a:schemeClr val="tx2"/>
                </a:solidFill>
              </a:rPr>
              <a:t>, </a:t>
            </a:r>
            <a:r>
              <a:rPr lang="nl-NL" dirty="0" err="1" smtClean="0">
                <a:solidFill>
                  <a:schemeClr val="tx2"/>
                </a:solidFill>
              </a:rPr>
              <a:t>DocID</a:t>
            </a:r>
            <a:r>
              <a:rPr lang="nl-NL" dirty="0" smtClean="0">
                <a:solidFill>
                  <a:schemeClr val="tx2"/>
                </a:solidFill>
              </a:rPr>
              <a:t>, </a:t>
            </a:r>
            <a:r>
              <a:rPr lang="nl-NL" dirty="0" err="1" smtClean="0">
                <a:solidFill>
                  <a:schemeClr val="tx2"/>
                </a:solidFill>
              </a:rPr>
              <a:t>DocID</a:t>
            </a:r>
            <a:r>
              <a:rPr lang="nl-NL" dirty="0" smtClean="0">
                <a:solidFill>
                  <a:schemeClr val="tx2"/>
                </a:solidFill>
              </a:rPr>
              <a:t>, </a:t>
            </a:r>
            <a:r>
              <a:rPr lang="nl-NL" dirty="0" err="1" smtClean="0">
                <a:solidFill>
                  <a:schemeClr val="tx2"/>
                </a:solidFill>
              </a:rPr>
              <a:t>DocID</a:t>
            </a:r>
            <a:r>
              <a:rPr lang="nl-NL" dirty="0" smtClean="0">
                <a:solidFill>
                  <a:schemeClr val="tx2"/>
                </a:solidFill>
              </a:rPr>
              <a:t>, </a:t>
            </a:r>
            <a:r>
              <a:rPr lang="nl-NL" dirty="0" err="1" smtClean="0">
                <a:solidFill>
                  <a:schemeClr val="tx2"/>
                </a:solidFill>
              </a:rPr>
              <a:t>DocID</a:t>
            </a:r>
            <a:r>
              <a:rPr lang="nl-NL" dirty="0" smtClean="0">
                <a:solidFill>
                  <a:schemeClr val="tx2"/>
                </a:solidFill>
              </a:rPr>
              <a:t>, ...</a:t>
            </a:r>
          </a:p>
          <a:p>
            <a:pPr>
              <a:buNone/>
              <a:tabLst>
                <a:tab pos="900113" algn="l"/>
              </a:tabLst>
            </a:pPr>
            <a:r>
              <a:rPr lang="en-US" dirty="0" smtClean="0">
                <a:solidFill>
                  <a:srgbClr val="C00000"/>
                </a:solidFill>
              </a:rPr>
              <a:t>		...</a:t>
            </a:r>
          </a:p>
          <a:p>
            <a:pPr>
              <a:tabLst>
                <a:tab pos="900113" algn="l"/>
              </a:tabLst>
            </a:pPr>
            <a:r>
              <a:rPr lang="da-DK" dirty="0" smtClean="0"/>
              <a:t>Detaljeret (</a:t>
            </a:r>
            <a:r>
              <a:rPr lang="da-DK" i="1" dirty="0" smtClean="0"/>
              <a:t>alle forekomster af ord i dokument):</a:t>
            </a:r>
          </a:p>
          <a:p>
            <a:pPr>
              <a:buNone/>
              <a:tabLst>
                <a:tab pos="900113" algn="l"/>
              </a:tabLst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C00000"/>
                </a:solidFill>
              </a:rPr>
              <a:t>ord1: </a:t>
            </a:r>
            <a:r>
              <a:rPr lang="en-US" dirty="0" err="1" smtClean="0">
                <a:solidFill>
                  <a:schemeClr val="tx2"/>
                </a:solidFill>
              </a:rPr>
              <a:t>DocID</a:t>
            </a:r>
            <a:r>
              <a:rPr lang="en-US" dirty="0" smtClean="0">
                <a:solidFill>
                  <a:srgbClr val="C00000"/>
                </a:solidFill>
              </a:rPr>
              <a:t>, Position, Position, </a:t>
            </a:r>
            <a:r>
              <a:rPr lang="en-US" dirty="0" err="1" smtClean="0">
                <a:solidFill>
                  <a:schemeClr val="tx2"/>
                </a:solidFill>
              </a:rPr>
              <a:t>DocID</a:t>
            </a:r>
            <a:r>
              <a:rPr lang="en-US" dirty="0" smtClean="0">
                <a:solidFill>
                  <a:srgbClr val="C00000"/>
                </a:solidFill>
              </a:rPr>
              <a:t>, Position ...</a:t>
            </a:r>
          </a:p>
          <a:p>
            <a:pPr>
              <a:buNone/>
              <a:tabLst>
                <a:tab pos="900113" algn="l"/>
              </a:tabLst>
            </a:pPr>
            <a:r>
              <a:rPr lang="en-US" dirty="0" smtClean="0">
                <a:solidFill>
                  <a:srgbClr val="C00000"/>
                </a:solidFill>
              </a:rPr>
              <a:t>		...</a:t>
            </a:r>
          </a:p>
          <a:p>
            <a:pPr>
              <a:tabLst>
                <a:tab pos="900113" algn="l"/>
              </a:tabLst>
            </a:pPr>
            <a:r>
              <a:rPr lang="en-US" dirty="0" err="1" smtClean="0"/>
              <a:t>Endnu</a:t>
            </a:r>
            <a:r>
              <a:rPr lang="en-US" dirty="0" smtClean="0"/>
              <a:t> mere </a:t>
            </a:r>
            <a:r>
              <a:rPr lang="en-US" dirty="0" err="1" smtClean="0"/>
              <a:t>detaljeret</a:t>
            </a:r>
            <a:r>
              <a:rPr lang="en-US" dirty="0" smtClean="0"/>
              <a:t>:</a:t>
            </a:r>
          </a:p>
          <a:p>
            <a:pPr marL="904875">
              <a:buNone/>
              <a:tabLst>
                <a:tab pos="900113" algn="l"/>
              </a:tabLst>
            </a:pPr>
            <a:r>
              <a:rPr lang="en-US" dirty="0" smtClean="0"/>
              <a:t>		</a:t>
            </a:r>
            <a:r>
              <a:rPr lang="en-US" dirty="0" err="1" smtClean="0"/>
              <a:t>Forekomst</a:t>
            </a:r>
            <a:r>
              <a:rPr lang="en-US" dirty="0" smtClean="0"/>
              <a:t> </a:t>
            </a:r>
            <a:r>
              <a:rPr lang="en-US" dirty="0" err="1" smtClean="0"/>
              <a:t>annoteret</a:t>
            </a:r>
            <a:r>
              <a:rPr lang="en-US" dirty="0" smtClean="0"/>
              <a:t> med info 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(heading, boldface, </a:t>
            </a:r>
            <a:r>
              <a:rPr lang="en-US" dirty="0" err="1" smtClean="0">
                <a:solidFill>
                  <a:srgbClr val="C00000"/>
                </a:solidFill>
              </a:rPr>
              <a:t>anker</a:t>
            </a:r>
            <a:r>
              <a:rPr lang="en-US" dirty="0" smtClean="0">
                <a:solidFill>
                  <a:srgbClr val="C00000"/>
                </a:solidFill>
              </a:rPr>
              <a:t> text,. . . 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Kan </a:t>
            </a:r>
            <a:r>
              <a:rPr lang="en-US" dirty="0" err="1" smtClean="0"/>
              <a:t>bruges</a:t>
            </a:r>
            <a:r>
              <a:rPr lang="en-US" dirty="0" smtClean="0"/>
              <a:t> under ranking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Bygning</a:t>
            </a:r>
            <a:r>
              <a:rPr lang="en-US" b="1" dirty="0" smtClean="0"/>
              <a:t> </a:t>
            </a:r>
            <a:r>
              <a:rPr lang="en-US" b="1" dirty="0" err="1" smtClean="0"/>
              <a:t>af</a:t>
            </a:r>
            <a:r>
              <a:rPr lang="en-US" b="1" dirty="0" smtClean="0"/>
              <a:t>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27584"/>
            <a:ext cx="7056784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err="1" smtClean="0"/>
              <a:t>foreach</a:t>
            </a:r>
            <a:r>
              <a:rPr lang="en-US" b="1" dirty="0" smtClean="0"/>
              <a:t> </a:t>
            </a:r>
            <a:r>
              <a:rPr lang="en-US" dirty="0" err="1" smtClean="0"/>
              <a:t>dokument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samlingen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Parse </a:t>
            </a:r>
            <a:r>
              <a:rPr lang="en-US" b="1" dirty="0">
                <a:solidFill>
                  <a:schemeClr val="tx2"/>
                </a:solidFill>
              </a:rPr>
              <a:t>D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identificér</a:t>
            </a:r>
            <a:r>
              <a:rPr lang="en-US" dirty="0" smtClean="0"/>
              <a:t> </a:t>
            </a:r>
            <a:r>
              <a:rPr lang="en-US" dirty="0" err="1" smtClean="0"/>
              <a:t>ord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foreach</a:t>
            </a:r>
            <a:r>
              <a:rPr lang="en-US" b="1" dirty="0" smtClean="0"/>
              <a:t> </a:t>
            </a:r>
            <a:r>
              <a:rPr lang="en-US" dirty="0" err="1" smtClean="0"/>
              <a:t>ord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w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Udskriv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chemeClr val="tx2"/>
                </a:solidFill>
              </a:rPr>
              <a:t>DocID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D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w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b="1" dirty="0" smtClean="0"/>
              <a:t>		if </a:t>
            </a:r>
            <a:r>
              <a:rPr lang="en-US" dirty="0" smtClean="0">
                <a:solidFill>
                  <a:srgbClr val="C00000"/>
                </a:solidFill>
              </a:rPr>
              <a:t>w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leksikon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/>
              <a:t>indsæt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w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leksikon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     Disk </a:t>
            </a:r>
            <a:r>
              <a:rPr lang="en-US" dirty="0" err="1" smtClean="0"/>
              <a:t>sortering</a:t>
            </a:r>
            <a:r>
              <a:rPr lang="en-US" dirty="0" smtClean="0"/>
              <a:t> (</a:t>
            </a:r>
            <a:r>
              <a:rPr lang="en-US" dirty="0" err="1" smtClean="0"/>
              <a:t>MapReduce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  </a:t>
            </a:r>
            <a:r>
              <a:rPr lang="en-US" dirty="0" err="1" smtClean="0"/>
              <a:t>Inverteret</a:t>
            </a:r>
            <a:r>
              <a:rPr lang="en-US" dirty="0" smtClean="0"/>
              <a:t> </a:t>
            </a:r>
            <a:r>
              <a:rPr lang="en-US" dirty="0" err="1" smtClean="0"/>
              <a:t>fil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293096"/>
            <a:ext cx="864096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tx2"/>
                </a:solidFill>
              </a:rPr>
              <a:t>1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/>
              <a:t>), (</a:t>
            </a:r>
            <a:r>
              <a:rPr lang="en-US" sz="2400" dirty="0" smtClean="0">
                <a:solidFill>
                  <a:schemeClr val="tx2"/>
                </a:solidFill>
              </a:rPr>
              <a:t>1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37</a:t>
            </a:r>
            <a:r>
              <a:rPr lang="en-US" sz="2400" dirty="0" smtClean="0"/>
              <a:t>), ... , (</a:t>
            </a:r>
            <a:r>
              <a:rPr lang="en-US" sz="2400" dirty="0" smtClean="0">
                <a:solidFill>
                  <a:schemeClr val="tx2"/>
                </a:solidFill>
              </a:rPr>
              <a:t>1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123</a:t>
            </a:r>
            <a:r>
              <a:rPr lang="en-US" sz="2400" dirty="0" smtClean="0"/>
              <a:t>) , (</a:t>
            </a:r>
            <a:r>
              <a:rPr lang="en-US" sz="24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34</a:t>
            </a:r>
            <a:r>
              <a:rPr lang="en-US" sz="2400" dirty="0" smtClean="0"/>
              <a:t>), (</a:t>
            </a:r>
            <a:r>
              <a:rPr lang="en-US" sz="24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37</a:t>
            </a:r>
            <a:r>
              <a:rPr lang="en-US" sz="2400" dirty="0" smtClean="0"/>
              <a:t>), ... , (</a:t>
            </a:r>
            <a:r>
              <a:rPr lang="en-US" sz="24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101</a:t>
            </a:r>
            <a:r>
              <a:rPr lang="en-US" sz="2400" dirty="0" smtClean="0"/>
              <a:t>) , (</a:t>
            </a:r>
            <a:r>
              <a:rPr lang="en-US" sz="2400" dirty="0" smtClean="0">
                <a:solidFill>
                  <a:schemeClr val="tx2"/>
                </a:solidFill>
              </a:rPr>
              <a:t>3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486</a:t>
            </a:r>
            <a:r>
              <a:rPr lang="en-US" sz="2400" dirty="0" smtClean="0"/>
              <a:t>), 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703639"/>
            <a:ext cx="864096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tx2"/>
                </a:solidFill>
              </a:rPr>
              <a:t>22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/>
              <a:t>), (</a:t>
            </a:r>
            <a:r>
              <a:rPr lang="en-US" sz="2400" dirty="0" smtClean="0">
                <a:solidFill>
                  <a:schemeClr val="tx2"/>
                </a:solidFill>
              </a:rPr>
              <a:t>77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/>
              <a:t>), . . . , (</a:t>
            </a:r>
            <a:r>
              <a:rPr lang="en-US" sz="2400" dirty="0" smtClean="0">
                <a:solidFill>
                  <a:schemeClr val="tx2"/>
                </a:solidFill>
              </a:rPr>
              <a:t>198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/>
              <a:t>) , (</a:t>
            </a:r>
            <a:r>
              <a:rPr lang="en-US" sz="2400" dirty="0" smtClean="0">
                <a:solidFill>
                  <a:schemeClr val="tx2"/>
                </a:solidFill>
              </a:rPr>
              <a:t>1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/>
              <a:t>), (</a:t>
            </a:r>
            <a:r>
              <a:rPr lang="en-US" sz="2400" dirty="0" smtClean="0">
                <a:solidFill>
                  <a:schemeClr val="tx2"/>
                </a:solidFill>
              </a:rPr>
              <a:t>22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/>
              <a:t>), . . . , (</a:t>
            </a:r>
            <a:r>
              <a:rPr lang="en-US" sz="2400" dirty="0" smtClean="0">
                <a:solidFill>
                  <a:schemeClr val="tx2"/>
                </a:solidFill>
              </a:rPr>
              <a:t>345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/>
              <a:t>) , (</a:t>
            </a:r>
            <a:r>
              <a:rPr lang="en-US" sz="2400" dirty="0" smtClean="0">
                <a:solidFill>
                  <a:schemeClr val="tx2"/>
                </a:solidFill>
              </a:rPr>
              <a:t>67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3</a:t>
            </a:r>
            <a:r>
              <a:rPr lang="en-US" sz="2400" dirty="0" smtClean="0"/>
              <a:t>), . . .</a:t>
            </a:r>
          </a:p>
        </p:txBody>
      </p:sp>
      <p:sp>
        <p:nvSpPr>
          <p:cNvPr id="7" name="Down Arrow 6"/>
          <p:cNvSpPr/>
          <p:nvPr/>
        </p:nvSpPr>
        <p:spPr>
          <a:xfrm>
            <a:off x="4355976" y="4941168"/>
            <a:ext cx="432048" cy="57606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rth\Documents\lifecy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862" y="1484784"/>
            <a:ext cx="4441650" cy="51125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da-DK" sz="3600" b="1" dirty="0" smtClean="0"/>
              <a:t>Søgning &amp; </a:t>
            </a:r>
            <a:r>
              <a:rPr lang="da-DK" sz="3600" b="1" dirty="0" err="1" smtClean="0"/>
              <a:t>Ranking</a:t>
            </a:r>
            <a:r>
              <a:rPr lang="da-DK" sz="3600" b="1" dirty="0" smtClean="0"/>
              <a:t/>
            </a:r>
            <a:br>
              <a:rPr lang="da-DK" sz="3600" b="1" dirty="0" smtClean="0"/>
            </a:br>
            <a:r>
              <a:rPr lang="en-US" sz="2700" b="1" dirty="0" smtClean="0"/>
              <a:t>“Life of a Google Query”</a:t>
            </a:r>
            <a:endParaRPr lang="en-US" sz="2700" dirty="0"/>
          </a:p>
        </p:txBody>
      </p:sp>
      <p:sp>
        <p:nvSpPr>
          <p:cNvPr id="5" name="Rectangle 4"/>
          <p:cNvSpPr/>
          <p:nvPr/>
        </p:nvSpPr>
        <p:spPr>
          <a:xfrm>
            <a:off x="4608512" y="65160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 smtClean="0"/>
              <a:t>www.google.com/corporate/tech.html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da-DK" sz="5400" b="1" dirty="0" smtClean="0">
                <a:solidFill>
                  <a:srgbClr val="C00000"/>
                </a:solidFill>
              </a:rPr>
              <a:t>Internetsøgemaskiner</a:t>
            </a:r>
            <a:br>
              <a:rPr lang="da-DK" sz="5400" b="1" dirty="0" smtClean="0">
                <a:solidFill>
                  <a:srgbClr val="C00000"/>
                </a:solidFill>
              </a:rPr>
            </a:br>
            <a:r>
              <a:rPr lang="da-DK" sz="3200" b="1" dirty="0" smtClean="0">
                <a:solidFill>
                  <a:srgbClr val="C00000"/>
                </a:solidFill>
              </a:rPr>
              <a:t>(29. september 2012)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7687" y="6453336"/>
            <a:ext cx="537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marketshare.hitslink.com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42" name="Picture 2" descr="http://marketshare.hitslink.com/chartfx62/temp/CFT0929_0430530BE2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0" t="23143" r="25651" b="19982"/>
          <a:stretch/>
        </p:blipFill>
        <p:spPr bwMode="auto">
          <a:xfrm>
            <a:off x="1528394" y="2492896"/>
            <a:ext cx="5633330" cy="17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marketshare.hitslink.com/chartfx62/temp/CFT0929_04331735E7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22215" r="25267" b="20513"/>
          <a:stretch/>
        </p:blipFill>
        <p:spPr bwMode="auto">
          <a:xfrm>
            <a:off x="1547664" y="4653136"/>
            <a:ext cx="5706870" cy="180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20905" y="4208612"/>
            <a:ext cx="336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Desktop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0905" y="6444044"/>
            <a:ext cx="336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Mobile enheder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Søgning</a:t>
            </a:r>
            <a:r>
              <a:rPr lang="en-US" b="1" dirty="0" smtClean="0"/>
              <a:t> </a:t>
            </a:r>
            <a:r>
              <a:rPr lang="en-US" b="1" dirty="0" err="1" smtClean="0"/>
              <a:t>og</a:t>
            </a:r>
            <a:r>
              <a:rPr lang="en-US" b="1" dirty="0" smtClean="0"/>
              <a:t> Ranking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4600" dirty="0" err="1" smtClean="0"/>
              <a:t>Søgning</a:t>
            </a:r>
            <a:r>
              <a:rPr lang="en-US" sz="4600" dirty="0" smtClean="0"/>
              <a:t>:</a:t>
            </a:r>
            <a:r>
              <a:rPr lang="en-US" sz="4600" b="1" dirty="0" smtClean="0"/>
              <a:t> </a:t>
            </a:r>
            <a:r>
              <a:rPr lang="en-US" sz="4600" b="1" dirty="0" err="1" smtClean="0">
                <a:solidFill>
                  <a:srgbClr val="00B050"/>
                </a:solidFill>
              </a:rPr>
              <a:t>unf</a:t>
            </a:r>
            <a:r>
              <a:rPr lang="en-US" sz="4600" dirty="0" smtClean="0"/>
              <a:t> </a:t>
            </a:r>
            <a:r>
              <a:rPr lang="en-US" sz="4600" dirty="0" smtClean="0">
                <a:solidFill>
                  <a:srgbClr val="0070C0"/>
                </a:solidFill>
              </a:rPr>
              <a:t>AND</a:t>
            </a:r>
            <a:r>
              <a:rPr lang="en-US" sz="4600" dirty="0" smtClean="0"/>
              <a:t> </a:t>
            </a:r>
            <a:r>
              <a:rPr lang="en-US" sz="4600" b="1" dirty="0" err="1" smtClean="0">
                <a:solidFill>
                  <a:srgbClr val="00B050"/>
                </a:solidFill>
              </a:rPr>
              <a:t>aarhus</a:t>
            </a:r>
            <a:endParaRPr lang="en-US" sz="4600" b="1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Slå </a:t>
            </a:r>
            <a:r>
              <a:rPr lang="da-DK" b="1" dirty="0" err="1" smtClean="0">
                <a:solidFill>
                  <a:srgbClr val="00B050"/>
                </a:solidFill>
              </a:rPr>
              <a:t>unf</a:t>
            </a:r>
            <a:r>
              <a:rPr lang="da-DK" b="1" dirty="0" smtClean="0"/>
              <a:t> </a:t>
            </a:r>
            <a:r>
              <a:rPr lang="da-DK" dirty="0" smtClean="0"/>
              <a:t>og </a:t>
            </a:r>
            <a:r>
              <a:rPr lang="da-DK" b="1" dirty="0" err="1" smtClean="0">
                <a:solidFill>
                  <a:srgbClr val="00B050"/>
                </a:solidFill>
              </a:rPr>
              <a:t>aarhus</a:t>
            </a:r>
            <a:r>
              <a:rPr lang="da-DK" b="1" dirty="0" smtClean="0">
                <a:solidFill>
                  <a:srgbClr val="00B050"/>
                </a:solidFill>
              </a:rPr>
              <a:t> </a:t>
            </a:r>
            <a:r>
              <a:rPr lang="da-DK" dirty="0" smtClean="0"/>
              <a:t>op i leksikon. </a:t>
            </a:r>
            <a:br>
              <a:rPr lang="da-DK" dirty="0" smtClean="0"/>
            </a:br>
            <a:r>
              <a:rPr lang="da-DK" dirty="0" smtClean="0"/>
              <a:t>Giver adresse på </a:t>
            </a:r>
            <a:r>
              <a:rPr lang="en-US" dirty="0" smtClean="0"/>
              <a:t>disk </a:t>
            </a:r>
            <a:r>
              <a:rPr lang="en-US" dirty="0" err="1" smtClean="0"/>
              <a:t>hvor</a:t>
            </a:r>
            <a:r>
              <a:rPr lang="en-US" dirty="0" smtClean="0"/>
              <a:t> </a:t>
            </a:r>
            <a:r>
              <a:rPr lang="en-US" dirty="0" err="1" smtClean="0"/>
              <a:t>deres</a:t>
            </a:r>
            <a:r>
              <a:rPr lang="en-US" dirty="0" smtClean="0"/>
              <a:t> </a:t>
            </a:r>
            <a:r>
              <a:rPr lang="en-US" dirty="0" err="1" smtClean="0"/>
              <a:t>lister</a:t>
            </a:r>
            <a:r>
              <a:rPr lang="en-US" dirty="0" smtClean="0"/>
              <a:t> starter.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Scan </a:t>
            </a:r>
            <a:r>
              <a:rPr lang="en-US" dirty="0" err="1" smtClean="0"/>
              <a:t>disse</a:t>
            </a:r>
            <a:r>
              <a:rPr lang="en-US" dirty="0" smtClean="0"/>
              <a:t> </a:t>
            </a:r>
            <a:r>
              <a:rPr lang="en-US" dirty="0" err="1" smtClean="0"/>
              <a:t>lister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“</a:t>
            </a:r>
            <a:r>
              <a:rPr lang="en-US" dirty="0" err="1" smtClean="0"/>
              <a:t>flet</a:t>
            </a:r>
            <a:r>
              <a:rPr lang="en-US" dirty="0" smtClean="0"/>
              <a:t>” </a:t>
            </a:r>
            <a:r>
              <a:rPr lang="en-US" dirty="0" err="1" smtClean="0"/>
              <a:t>dem</a:t>
            </a:r>
            <a:r>
              <a:rPr lang="en-US" dirty="0" smtClean="0"/>
              <a:t> (</a:t>
            </a:r>
            <a:r>
              <a:rPr lang="en-US" dirty="0" err="1" smtClean="0"/>
              <a:t>returnér</a:t>
            </a:r>
            <a:r>
              <a:rPr lang="en-US" dirty="0" smtClean="0"/>
              <a:t> </a:t>
            </a:r>
            <a:r>
              <a:rPr lang="en-US" dirty="0" err="1" smtClean="0"/>
              <a:t>DocID’er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med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begge</a:t>
            </a:r>
            <a:r>
              <a:rPr lang="en-US" dirty="0" smtClean="0"/>
              <a:t> </a:t>
            </a:r>
            <a:r>
              <a:rPr lang="en-US" dirty="0" err="1" smtClean="0"/>
              <a:t>lister</a:t>
            </a:r>
            <a:r>
              <a:rPr lang="en-US" dirty="0" smtClean="0"/>
              <a:t>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Udregn </a:t>
            </a:r>
            <a:r>
              <a:rPr lang="da-DK" dirty="0" smtClean="0">
                <a:solidFill>
                  <a:srgbClr val="C00000"/>
                </a:solidFill>
              </a:rPr>
              <a:t>rank</a:t>
            </a:r>
            <a:r>
              <a:rPr lang="da-DK" dirty="0" smtClean="0"/>
              <a:t> af fundne </a:t>
            </a:r>
            <a:r>
              <a:rPr lang="da-DK" dirty="0" err="1" smtClean="0"/>
              <a:t>DocID’er</a:t>
            </a:r>
            <a:r>
              <a:rPr lang="da-DK" dirty="0" smtClean="0"/>
              <a:t>. Hent de 10 højst </a:t>
            </a:r>
            <a:r>
              <a:rPr lang="da-DK" dirty="0" err="1" smtClean="0"/>
              <a:t>rank’ede</a:t>
            </a:r>
            <a:r>
              <a:rPr lang="da-DK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dokumentsamling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returnér</a:t>
            </a:r>
            <a:r>
              <a:rPr lang="en-US" dirty="0" smtClean="0"/>
              <a:t> URL </a:t>
            </a:r>
            <a:r>
              <a:rPr lang="en-US" dirty="0" err="1" smtClean="0"/>
              <a:t>samt</a:t>
            </a:r>
            <a:r>
              <a:rPr lang="en-US" dirty="0" smtClean="0"/>
              <a:t> </a:t>
            </a:r>
            <a:r>
              <a:rPr lang="en-US" dirty="0" err="1" smtClean="0"/>
              <a:t>kontekst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dokument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bruger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da-DK" dirty="0" smtClean="0">
                <a:solidFill>
                  <a:srgbClr val="0070C0"/>
                </a:solidFill>
              </a:rPr>
              <a:t>OR</a:t>
            </a:r>
            <a:r>
              <a:rPr lang="da-DK" dirty="0" smtClean="0"/>
              <a:t> og </a:t>
            </a:r>
            <a:r>
              <a:rPr lang="da-DK" dirty="0" smtClean="0">
                <a:solidFill>
                  <a:srgbClr val="0070C0"/>
                </a:solidFill>
              </a:rPr>
              <a:t>NOT </a:t>
            </a:r>
            <a:r>
              <a:rPr lang="da-DK" dirty="0" smtClean="0"/>
              <a:t>kan laves tilsvarende. Hvis lister har </a:t>
            </a:r>
            <a:r>
              <a:rPr lang="da-DK" dirty="0" err="1" smtClean="0"/>
              <a:t>ord-positioner</a:t>
            </a:r>
            <a:r>
              <a:rPr lang="da-DK" dirty="0" smtClean="0"/>
              <a:t> kan </a:t>
            </a:r>
            <a:r>
              <a:rPr lang="da-DK" dirty="0" err="1" smtClean="0"/>
              <a:t>frase-søgninger</a:t>
            </a:r>
            <a:r>
              <a:rPr lang="da-DK" dirty="0" smtClean="0"/>
              <a:t> (“</a:t>
            </a:r>
            <a:r>
              <a:rPr lang="da-DK" b="1" dirty="0" err="1" smtClean="0">
                <a:solidFill>
                  <a:srgbClr val="00B050"/>
                </a:solidFill>
              </a:rPr>
              <a:t>unf</a:t>
            </a:r>
            <a:r>
              <a:rPr lang="da-DK" b="1" dirty="0" smtClean="0">
                <a:solidFill>
                  <a:srgbClr val="00B050"/>
                </a:solidFill>
              </a:rPr>
              <a:t> </a:t>
            </a:r>
            <a:r>
              <a:rPr lang="da-DK" b="1" dirty="0" err="1" smtClean="0">
                <a:solidFill>
                  <a:srgbClr val="00B050"/>
                </a:solidFill>
              </a:rPr>
              <a:t>aarhus</a:t>
            </a:r>
            <a:r>
              <a:rPr lang="da-DK" dirty="0" smtClean="0"/>
              <a:t>”) og </a:t>
            </a:r>
            <a:r>
              <a:rPr lang="da-DK" dirty="0" err="1" smtClean="0"/>
              <a:t>proximity-søgningner</a:t>
            </a:r>
            <a:r>
              <a:rPr lang="da-DK" dirty="0" smtClean="0"/>
              <a:t> (“</a:t>
            </a:r>
            <a:r>
              <a:rPr lang="da-DK" b="1" dirty="0" err="1" smtClean="0">
                <a:solidFill>
                  <a:srgbClr val="00B050"/>
                </a:solidFill>
              </a:rPr>
              <a:t>unf</a:t>
            </a:r>
            <a:r>
              <a:rPr lang="da-DK" dirty="0" smtClean="0"/>
              <a:t>” tæt på “</a:t>
            </a:r>
            <a:r>
              <a:rPr lang="da-DK" b="1" dirty="0" err="1" smtClean="0">
                <a:solidFill>
                  <a:srgbClr val="00B050"/>
                </a:solidFill>
              </a:rPr>
              <a:t>aarhus</a:t>
            </a:r>
            <a:r>
              <a:rPr lang="da-DK" dirty="0" smtClean="0"/>
              <a:t>”) også laves.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3462099"/>
            <a:ext cx="691276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</a:rPr>
              <a:t>	</a:t>
            </a:r>
            <a:r>
              <a:rPr lang="it-IT" sz="2400" b="1" dirty="0" err="1" smtClean="0">
                <a:solidFill>
                  <a:srgbClr val="00B050"/>
                </a:solidFill>
              </a:rPr>
              <a:t>unf</a:t>
            </a:r>
            <a:r>
              <a:rPr lang="it-IT" sz="2400" dirty="0" smtClean="0"/>
              <a:t>: 12, 15, </a:t>
            </a:r>
            <a:r>
              <a:rPr lang="it-IT" sz="2400" dirty="0" smtClean="0">
                <a:solidFill>
                  <a:srgbClr val="C00000"/>
                </a:solidFill>
              </a:rPr>
              <a:t>117</a:t>
            </a:r>
            <a:r>
              <a:rPr lang="it-IT" sz="2400" dirty="0" smtClean="0"/>
              <a:t>, 155, </a:t>
            </a:r>
            <a:r>
              <a:rPr lang="it-IT" sz="2400" dirty="0" smtClean="0">
                <a:solidFill>
                  <a:srgbClr val="C00000"/>
                </a:solidFill>
              </a:rPr>
              <a:t>256</a:t>
            </a:r>
            <a:r>
              <a:rPr lang="it-IT" sz="2400" dirty="0" smtClean="0"/>
              <a:t>, ...</a:t>
            </a:r>
            <a:br>
              <a:rPr lang="it-IT" sz="2400" dirty="0" smtClean="0"/>
            </a:br>
            <a:r>
              <a:rPr lang="it-IT" sz="2400" dirty="0" smtClean="0"/>
              <a:t>	</a:t>
            </a:r>
            <a:r>
              <a:rPr lang="fr-FR" sz="2400" b="1" dirty="0" err="1" smtClean="0">
                <a:solidFill>
                  <a:srgbClr val="00B050"/>
                </a:solidFill>
              </a:rPr>
              <a:t>aarhus</a:t>
            </a:r>
            <a:r>
              <a:rPr lang="fr-FR" sz="2400" dirty="0" smtClean="0"/>
              <a:t>: 5, 27, </a:t>
            </a:r>
            <a:r>
              <a:rPr lang="fr-FR" sz="2400" dirty="0" smtClean="0">
                <a:solidFill>
                  <a:srgbClr val="C00000"/>
                </a:solidFill>
              </a:rPr>
              <a:t>117</a:t>
            </a:r>
            <a:r>
              <a:rPr lang="fr-FR" sz="2400" dirty="0" smtClean="0"/>
              <a:t>, 119, </a:t>
            </a:r>
            <a:r>
              <a:rPr lang="fr-FR" sz="2400" dirty="0" smtClean="0">
                <a:solidFill>
                  <a:srgbClr val="C00000"/>
                </a:solidFill>
              </a:rPr>
              <a:t>256</a:t>
            </a:r>
            <a:r>
              <a:rPr lang="fr-FR" sz="2400" dirty="0" smtClean="0"/>
              <a:t>, ...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Klassisk</a:t>
            </a:r>
            <a:r>
              <a:rPr lang="en-US" b="1" dirty="0" smtClean="0"/>
              <a:t> </a:t>
            </a:r>
            <a:r>
              <a:rPr lang="en-US" b="1" dirty="0" err="1" smtClean="0"/>
              <a:t>Tekstbaseret</a:t>
            </a:r>
            <a:r>
              <a:rPr lang="en-US" b="1" dirty="0" smtClean="0"/>
              <a:t>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Vægt forekomsten af et ord med fx</a:t>
            </a:r>
          </a:p>
          <a:p>
            <a:pPr lvl="1"/>
            <a:r>
              <a:rPr lang="en-US" dirty="0" err="1" smtClean="0"/>
              <a:t>Antal</a:t>
            </a:r>
            <a:r>
              <a:rPr lang="en-US" dirty="0" smtClean="0"/>
              <a:t> </a:t>
            </a:r>
            <a:r>
              <a:rPr lang="en-US" dirty="0" err="1" smtClean="0"/>
              <a:t>forekomster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dokumentet</a:t>
            </a:r>
            <a:endParaRPr lang="en-US" dirty="0" smtClean="0"/>
          </a:p>
          <a:p>
            <a:pPr lvl="1"/>
            <a:r>
              <a:rPr lang="en-US" dirty="0" err="1" smtClean="0"/>
              <a:t>Ordets</a:t>
            </a:r>
            <a:r>
              <a:rPr lang="en-US" dirty="0" smtClean="0"/>
              <a:t> </a:t>
            </a:r>
            <a:r>
              <a:rPr lang="en-US" dirty="0" err="1" smtClean="0"/>
              <a:t>typografi</a:t>
            </a:r>
            <a:r>
              <a:rPr lang="en-US" dirty="0" smtClean="0"/>
              <a:t> (fed </a:t>
            </a:r>
            <a:r>
              <a:rPr lang="en-US" dirty="0" err="1" smtClean="0"/>
              <a:t>skrift</a:t>
            </a:r>
            <a:r>
              <a:rPr lang="en-US" dirty="0" smtClean="0"/>
              <a:t>, </a:t>
            </a:r>
            <a:r>
              <a:rPr lang="en-US" dirty="0" err="1" smtClean="0"/>
              <a:t>overskrift</a:t>
            </a:r>
            <a:r>
              <a:rPr lang="en-US" dirty="0" smtClean="0"/>
              <a:t>, ... )</a:t>
            </a:r>
          </a:p>
          <a:p>
            <a:pPr lvl="1"/>
            <a:r>
              <a:rPr lang="en-US" dirty="0" err="1" smtClean="0"/>
              <a:t>Forekomst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META-tags</a:t>
            </a:r>
          </a:p>
          <a:p>
            <a:pPr lvl="1"/>
            <a:r>
              <a:rPr lang="da-DK" dirty="0" smtClean="0"/>
              <a:t>Forekomst i tekst ved links som peger på siden</a:t>
            </a:r>
          </a:p>
          <a:p>
            <a:r>
              <a:rPr lang="da-DK" dirty="0" smtClean="0"/>
              <a:t>Forbedring, men ikke nok på Internettet (</a:t>
            </a:r>
            <a:r>
              <a:rPr lang="da-DK" dirty="0" err="1" smtClean="0"/>
              <a:t>rankning</a:t>
            </a:r>
            <a:r>
              <a:rPr lang="da-DK" dirty="0" smtClean="0"/>
              <a:t> af fx </a:t>
            </a:r>
            <a:r>
              <a:rPr lang="en-US" dirty="0" smtClean="0"/>
              <a:t>100.000 </a:t>
            </a:r>
            <a:r>
              <a:rPr lang="en-US" dirty="0" err="1" smtClean="0"/>
              <a:t>relevante</a:t>
            </a:r>
            <a:r>
              <a:rPr lang="en-US" dirty="0" smtClean="0"/>
              <a:t> </a:t>
            </a:r>
            <a:r>
              <a:rPr lang="en-US" dirty="0" err="1" smtClean="0"/>
              <a:t>dokumenter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7584" y="5877272"/>
            <a:ext cx="7488832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da-DK" sz="2800" dirty="0" smtClean="0"/>
              <a:t>Let at </a:t>
            </a:r>
            <a:r>
              <a:rPr lang="da-DK" sz="2800" dirty="0" err="1" smtClean="0"/>
              <a:t>spamme</a:t>
            </a:r>
            <a:r>
              <a:rPr lang="da-DK" sz="2800" dirty="0" smtClean="0"/>
              <a:t> (fyld siden med </a:t>
            </a:r>
            <a:r>
              <a:rPr lang="da-DK" sz="2800" dirty="0" err="1" smtClean="0"/>
              <a:t>søge-ord</a:t>
            </a:r>
            <a:r>
              <a:rPr lang="da-DK" sz="2800" dirty="0" smtClean="0"/>
              <a:t>)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Linkbaseret</a:t>
            </a:r>
            <a:r>
              <a:rPr lang="en-US" b="1" dirty="0" smtClean="0"/>
              <a:t>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32248"/>
            <a:ext cx="8172400" cy="1180728"/>
          </a:xfrm>
        </p:spPr>
        <p:txBody>
          <a:bodyPr>
            <a:normAutofit/>
          </a:bodyPr>
          <a:lstStyle/>
          <a:p>
            <a:r>
              <a:rPr lang="da-DK" sz="2800" dirty="0" smtClean="0"/>
              <a:t>Idé 1: Link til en side </a:t>
            </a:r>
            <a:r>
              <a:rPr lang="da-DK" sz="2800" dirty="0" smtClean="0">
                <a:solidFill>
                  <a:srgbClr val="C00000"/>
                </a:solidFill>
              </a:rPr>
              <a:t>≈</a:t>
            </a:r>
            <a:r>
              <a:rPr lang="da-DK" sz="2800" dirty="0" smtClean="0"/>
              <a:t> anbefaling af den</a:t>
            </a:r>
          </a:p>
          <a:p>
            <a:r>
              <a:rPr lang="da-DK" sz="2800" dirty="0" smtClean="0"/>
              <a:t>Idé 2: Anbefalinger fra vigtige sider skal vægte mere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61065" r="13479"/>
          <a:stretch>
            <a:fillRect/>
          </a:stretch>
        </p:blipFill>
        <p:spPr bwMode="auto">
          <a:xfrm>
            <a:off x="2483768" y="4005860"/>
            <a:ext cx="3944496" cy="110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Google </a:t>
            </a:r>
            <a:r>
              <a:rPr lang="en-US" b="1" dirty="0" err="1" smtClean="0"/>
              <a:t>PageRank</a:t>
            </a:r>
            <a:r>
              <a:rPr lang="en-US" b="1" baseline="30000" dirty="0" err="1" smtClean="0"/>
              <a:t>TM</a:t>
            </a:r>
            <a:r>
              <a:rPr lang="en-US" b="1" dirty="0" smtClean="0"/>
              <a:t>  ≈ </a:t>
            </a:r>
            <a:r>
              <a:rPr lang="en-US" b="1" dirty="0" err="1" smtClean="0"/>
              <a:t>Websurfer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412776"/>
            <a:ext cx="8363272" cy="4925144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PageRank</a:t>
            </a:r>
            <a:r>
              <a:rPr lang="en-US" dirty="0" smtClean="0"/>
              <a:t> </a:t>
            </a:r>
            <a:r>
              <a:rPr lang="en-US" dirty="0" err="1" smtClean="0"/>
              <a:t>beregning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opfattes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en </a:t>
            </a:r>
            <a:r>
              <a:rPr lang="en-US" dirty="0" err="1" smtClean="0"/>
              <a:t>websurfer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da-DK" dirty="0" smtClean="0"/>
              <a:t>uendelig lang tid) i hver skridt</a:t>
            </a:r>
          </a:p>
          <a:p>
            <a:endParaRPr lang="da-DK" dirty="0" smtClean="0"/>
          </a:p>
          <a:p>
            <a:r>
              <a:rPr lang="da-DK" dirty="0" smtClean="0"/>
              <a:t>med </a:t>
            </a:r>
            <a:r>
              <a:rPr lang="da-DK" dirty="0" smtClean="0">
                <a:solidFill>
                  <a:srgbClr val="00B050"/>
                </a:solidFill>
              </a:rPr>
              <a:t>85%</a:t>
            </a:r>
            <a:r>
              <a:rPr lang="da-DK" dirty="0" smtClean="0"/>
              <a:t> sandsynlighed vælger at følge et </a:t>
            </a:r>
            <a:r>
              <a:rPr lang="da-DK" dirty="0" smtClean="0">
                <a:solidFill>
                  <a:srgbClr val="00B050"/>
                </a:solidFill>
              </a:rPr>
              <a:t>tilfældigt link </a:t>
            </a:r>
            <a:r>
              <a:rPr lang="da-DK" dirty="0" smtClean="0"/>
              <a:t>fra </a:t>
            </a:r>
            <a:r>
              <a:rPr lang="en-US" dirty="0" err="1" smtClean="0"/>
              <a:t>nuværende</a:t>
            </a:r>
            <a:r>
              <a:rPr lang="en-US" dirty="0" smtClean="0"/>
              <a:t> side,</a:t>
            </a:r>
          </a:p>
          <a:p>
            <a:r>
              <a:rPr lang="da-DK" dirty="0" smtClean="0"/>
              <a:t>med </a:t>
            </a:r>
            <a:r>
              <a:rPr lang="da-DK" dirty="0" smtClean="0">
                <a:solidFill>
                  <a:srgbClr val="C00000"/>
                </a:solidFill>
              </a:rPr>
              <a:t>15%</a:t>
            </a:r>
            <a:r>
              <a:rPr lang="da-DK" dirty="0" smtClean="0"/>
              <a:t> sandsynlighed vælger at gå til en </a:t>
            </a:r>
            <a:r>
              <a:rPr lang="da-DK" dirty="0" smtClean="0">
                <a:solidFill>
                  <a:srgbClr val="C00000"/>
                </a:solidFill>
              </a:rPr>
              <a:t>tilfældig side</a:t>
            </a:r>
            <a:r>
              <a:rPr lang="da-DK" dirty="0" smtClean="0"/>
              <a:t> i </a:t>
            </a:r>
            <a:r>
              <a:rPr lang="en-US" dirty="0" err="1" smtClean="0"/>
              <a:t>hele</a:t>
            </a:r>
            <a:r>
              <a:rPr lang="en-US" dirty="0" smtClean="0"/>
              <a:t> </a:t>
            </a:r>
            <a:r>
              <a:rPr lang="en-US" dirty="0" err="1" smtClean="0"/>
              <a:t>internettet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da-DK" b="1" dirty="0" err="1" smtClean="0">
                <a:solidFill>
                  <a:srgbClr val="C00000"/>
                </a:solidFill>
              </a:rPr>
              <a:t>PageRank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dirty="0" smtClean="0"/>
              <a:t>for en side </a:t>
            </a:r>
            <a:r>
              <a:rPr lang="da-DK" i="1" dirty="0" smtClean="0">
                <a:solidFill>
                  <a:srgbClr val="0070C0"/>
                </a:solidFill>
              </a:rPr>
              <a:t>x</a:t>
            </a:r>
            <a:r>
              <a:rPr lang="da-DK" dirty="0" smtClean="0"/>
              <a:t> er lig den procentdel af hans besøg som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side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95736" y="260648"/>
            <a:ext cx="5184576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20430" r="28244"/>
          <a:stretch>
            <a:fillRect/>
          </a:stretch>
        </p:blipFill>
        <p:spPr bwMode="auto">
          <a:xfrm>
            <a:off x="2699792" y="855998"/>
            <a:ext cx="3816424" cy="264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-27384"/>
            <a:ext cx="5184576" cy="1143000"/>
          </a:xfrm>
        </p:spPr>
        <p:txBody>
          <a:bodyPr/>
          <a:lstStyle/>
          <a:p>
            <a:r>
              <a:rPr lang="da-DK" b="1" dirty="0" err="1" smtClean="0"/>
              <a:t>RandomSurfer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3789040"/>
            <a:ext cx="5184576" cy="28623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Metode</a:t>
            </a:r>
            <a:r>
              <a:rPr lang="en-US" u="sng" dirty="0" smtClean="0"/>
              <a:t> </a:t>
            </a:r>
            <a:r>
              <a:rPr lang="en-US" u="sng" dirty="0" err="1" smtClean="0"/>
              <a:t>RandomSurfer</a:t>
            </a:r>
            <a:endParaRPr lang="en-US" u="sng" dirty="0" smtClean="0"/>
          </a:p>
          <a:p>
            <a:r>
              <a:rPr lang="en-US" dirty="0" smtClean="0"/>
              <a:t>Start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knude</a:t>
            </a:r>
            <a:r>
              <a:rPr lang="en-US" dirty="0" smtClean="0"/>
              <a:t> 1</a:t>
            </a:r>
          </a:p>
          <a:p>
            <a:pPr>
              <a:tabLst>
                <a:tab pos="355600" algn="l"/>
                <a:tab pos="625475" algn="l"/>
              </a:tabLst>
            </a:pPr>
            <a:r>
              <a:rPr lang="en-US" dirty="0" err="1" smtClean="0"/>
              <a:t>Gentag</a:t>
            </a:r>
            <a:r>
              <a:rPr lang="en-US" dirty="0" smtClean="0"/>
              <a:t> mange </a:t>
            </a:r>
            <a:r>
              <a:rPr lang="en-US" dirty="0" err="1" smtClean="0"/>
              <a:t>gange</a:t>
            </a:r>
            <a:r>
              <a:rPr lang="en-US" dirty="0" smtClean="0"/>
              <a:t>:</a:t>
            </a:r>
          </a:p>
          <a:p>
            <a:pPr>
              <a:tabLst>
                <a:tab pos="355600" algn="l"/>
                <a:tab pos="625475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Kast</a:t>
            </a:r>
            <a:r>
              <a:rPr lang="en-US" dirty="0" smtClean="0"/>
              <a:t> en </a:t>
            </a:r>
            <a:r>
              <a:rPr lang="en-US" dirty="0" err="1" smtClean="0"/>
              <a:t>terning</a:t>
            </a:r>
            <a:r>
              <a:rPr lang="en-US" dirty="0" smtClean="0"/>
              <a:t>:</a:t>
            </a:r>
          </a:p>
          <a:p>
            <a:pPr>
              <a:tabLst>
                <a:tab pos="355600" algn="l"/>
                <a:tab pos="625475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Hvis</a:t>
            </a:r>
            <a:r>
              <a:rPr lang="en-US" dirty="0" smtClean="0"/>
              <a:t> den </a:t>
            </a:r>
            <a:r>
              <a:rPr lang="en-US" dirty="0" err="1" smtClean="0"/>
              <a:t>viser</a:t>
            </a:r>
            <a:r>
              <a:rPr lang="en-US" dirty="0" smtClean="0"/>
              <a:t> 1-5:</a:t>
            </a:r>
          </a:p>
          <a:p>
            <a:pPr>
              <a:tabLst>
                <a:tab pos="355600" algn="l"/>
                <a:tab pos="625475" algn="l"/>
              </a:tabLst>
            </a:pPr>
            <a:r>
              <a:rPr lang="da-DK" dirty="0" smtClean="0"/>
              <a:t>		Vælg en tilfældig pil ud fra knuden</a:t>
            </a:r>
          </a:p>
          <a:p>
            <a:pPr>
              <a:tabLst>
                <a:tab pos="355600" algn="l"/>
                <a:tab pos="625475" algn="l"/>
              </a:tabLst>
            </a:pPr>
            <a:r>
              <a:rPr lang="da-DK" dirty="0" smtClean="0"/>
              <a:t>		</a:t>
            </a:r>
            <a:r>
              <a:rPr lang="en-US" dirty="0" err="1" smtClean="0"/>
              <a:t>ved</a:t>
            </a:r>
            <a:r>
              <a:rPr lang="en-US" dirty="0" smtClean="0"/>
              <a:t> at </a:t>
            </a:r>
            <a:r>
              <a:rPr lang="en-US" dirty="0" err="1" smtClean="0"/>
              <a:t>kaste</a:t>
            </a:r>
            <a:r>
              <a:rPr lang="en-US" dirty="0" smtClean="0"/>
              <a:t> en </a:t>
            </a:r>
            <a:r>
              <a:rPr lang="en-US" dirty="0" err="1" smtClean="0"/>
              <a:t>terning</a:t>
            </a:r>
            <a:r>
              <a:rPr lang="en-US" dirty="0" smtClean="0"/>
              <a:t> </a:t>
            </a:r>
            <a:r>
              <a:rPr lang="en-US" dirty="0" err="1" smtClean="0"/>
              <a:t>hvis</a:t>
            </a:r>
            <a:r>
              <a:rPr lang="en-US" dirty="0" smtClean="0"/>
              <a:t>  2 </a:t>
            </a:r>
            <a:r>
              <a:rPr lang="en-US" dirty="0" err="1" smtClean="0"/>
              <a:t>udkanter</a:t>
            </a:r>
            <a:endParaRPr lang="en-US" dirty="0" smtClean="0"/>
          </a:p>
          <a:p>
            <a:pPr>
              <a:tabLst>
                <a:tab pos="355600" algn="l"/>
                <a:tab pos="625475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Hvis</a:t>
            </a:r>
            <a:r>
              <a:rPr lang="en-US" dirty="0" smtClean="0"/>
              <a:t> den </a:t>
            </a:r>
            <a:r>
              <a:rPr lang="en-US" dirty="0" err="1" smtClean="0"/>
              <a:t>viser</a:t>
            </a:r>
            <a:r>
              <a:rPr lang="en-US" dirty="0" smtClean="0"/>
              <a:t> 6:</a:t>
            </a:r>
          </a:p>
          <a:p>
            <a:pPr>
              <a:tabLst>
                <a:tab pos="355600" algn="l"/>
                <a:tab pos="625475" algn="l"/>
              </a:tabLst>
            </a:pPr>
            <a:r>
              <a:rPr lang="en-US" dirty="0" smtClean="0"/>
              <a:t>		</a:t>
            </a:r>
            <a:r>
              <a:rPr lang="en-US" dirty="0" err="1" smtClean="0"/>
              <a:t>Kast</a:t>
            </a:r>
            <a:r>
              <a:rPr lang="en-US" dirty="0" smtClean="0"/>
              <a:t> </a:t>
            </a:r>
            <a:r>
              <a:rPr lang="en-US" dirty="0" err="1" smtClean="0"/>
              <a:t>terningen</a:t>
            </a:r>
            <a:r>
              <a:rPr lang="en-US" dirty="0" smtClean="0"/>
              <a:t> </a:t>
            </a:r>
            <a:r>
              <a:rPr lang="en-US" dirty="0" err="1" smtClean="0"/>
              <a:t>igen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spring hen </a:t>
            </a:r>
            <a:r>
              <a:rPr lang="en-US" dirty="0" err="1" smtClean="0"/>
              <a:t>til</a:t>
            </a:r>
            <a:r>
              <a:rPr lang="en-US" dirty="0" smtClean="0"/>
              <a:t> den </a:t>
            </a:r>
            <a:r>
              <a:rPr lang="en-US" dirty="0" err="1" smtClean="0"/>
              <a:t>knude</a:t>
            </a:r>
            <a:r>
              <a:rPr lang="en-US" dirty="0" smtClean="0"/>
              <a:t> </a:t>
            </a:r>
          </a:p>
          <a:p>
            <a:pPr>
              <a:tabLst>
                <a:tab pos="355600" algn="l"/>
                <a:tab pos="625475" algn="l"/>
              </a:tabLst>
            </a:pPr>
            <a:r>
              <a:rPr lang="en-US" dirty="0" smtClean="0"/>
              <a:t>		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terningen</a:t>
            </a:r>
            <a:r>
              <a:rPr lang="en-US" dirty="0" smtClean="0"/>
              <a:t> </a:t>
            </a:r>
            <a:r>
              <a:rPr lang="en-US" dirty="0" err="1" smtClean="0"/>
              <a:t>viser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9552" y="2852936"/>
            <a:ext cx="8064896" cy="1944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Beregning af Sandsynligheder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da-DK" dirty="0" smtClean="0"/>
              <a:t>Sandsynligheden for at stå i </a:t>
            </a:r>
            <a:r>
              <a:rPr lang="da-DK" i="1" dirty="0" err="1" smtClean="0"/>
              <a:t>i</a:t>
            </a:r>
            <a:r>
              <a:rPr lang="da-DK" dirty="0" smtClean="0"/>
              <a:t> efter </a:t>
            </a:r>
            <a:r>
              <a:rPr lang="da-DK" i="1" dirty="0" smtClean="0"/>
              <a:t>s</a:t>
            </a:r>
            <a:r>
              <a:rPr lang="da-DK" dirty="0" smtClean="0"/>
              <a:t> skridt: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27584" y="3136901"/>
          <a:ext cx="7386292" cy="1289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3" imgW="2400120" imgH="419040" progId="Equation.3">
                  <p:embed/>
                </p:oleObj>
              </mc:Choice>
              <mc:Fallback>
                <p:oleObj name="Equation" r:id="rId3" imgW="24001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136901"/>
                        <a:ext cx="7386292" cy="1289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31640" y="5589240"/>
          <a:ext cx="20907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5" imgW="609480" imgH="228600" progId="Equation.3">
                  <p:embed/>
                </p:oleObj>
              </mc:Choice>
              <mc:Fallback>
                <p:oleObj name="Equation" r:id="rId5" imgW="6094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589240"/>
                        <a:ext cx="2090737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784327" y="5599262"/>
          <a:ext cx="444341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7" imgW="1295280" imgH="241200" progId="Equation.3">
                  <p:embed/>
                </p:oleObj>
              </mc:Choice>
              <mc:Fallback>
                <p:oleObj name="Equation" r:id="rId7" imgW="12952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327" y="5599262"/>
                        <a:ext cx="4443413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b="1" dirty="0" err="1" smtClean="0"/>
              <a:t>Simpel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Webgraf</a:t>
            </a:r>
            <a:r>
              <a:rPr lang="en-US" sz="3800" b="1" dirty="0" smtClean="0"/>
              <a:t> — </a:t>
            </a:r>
            <a:r>
              <a:rPr lang="en-US" sz="3800" b="1" dirty="0" err="1" smtClean="0"/>
              <a:t>Sandsynlighedsfordeling</a:t>
            </a:r>
            <a:endParaRPr lang="en-US" sz="3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67944" y="980728"/>
          <a:ext cx="4824533" cy="5760720"/>
        </p:xfrm>
        <a:graphic>
          <a:graphicData uri="http://schemas.openxmlformats.org/drawingml/2006/table">
            <a:tbl>
              <a:tblPr/>
              <a:tblGrid>
                <a:gridCol w="689219"/>
                <a:gridCol w="689219"/>
                <a:gridCol w="689219"/>
                <a:gridCol w="689219"/>
                <a:gridCol w="689219"/>
                <a:gridCol w="689219"/>
                <a:gridCol w="689219"/>
              </a:tblGrid>
              <a:tr h="693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Skridt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0.388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0.406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0.366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0.361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0.357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0.351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0.355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0.163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139952" y="5013176"/>
            <a:ext cx="47525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20430" r="28244"/>
          <a:stretch>
            <a:fillRect/>
          </a:stretch>
        </p:blipFill>
        <p:spPr bwMode="auto">
          <a:xfrm>
            <a:off x="323528" y="2903229"/>
            <a:ext cx="3563888" cy="24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95736" y="260648"/>
            <a:ext cx="5184576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20430" r="28244"/>
          <a:stretch>
            <a:fillRect/>
          </a:stretch>
        </p:blipFill>
        <p:spPr bwMode="auto">
          <a:xfrm>
            <a:off x="2447764" y="980728"/>
            <a:ext cx="3816424" cy="264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36904" cy="720080"/>
          </a:xfrm>
        </p:spPr>
        <p:txBody>
          <a:bodyPr>
            <a:normAutofit fontScale="90000"/>
          </a:bodyPr>
          <a:lstStyle/>
          <a:p>
            <a:r>
              <a:rPr lang="da-DK" b="1" dirty="0" err="1" smtClean="0"/>
              <a:t>PageRank</a:t>
            </a:r>
            <a:r>
              <a:rPr lang="da-DK" b="1" dirty="0" smtClean="0"/>
              <a:t> vektoren = en </a:t>
            </a:r>
            <a:r>
              <a:rPr lang="da-DK" b="1" dirty="0" err="1" smtClean="0"/>
              <a:t>egenvektor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3933056"/>
                <a:ext cx="8727660" cy="1160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1200" b="0" i="1" smtClean="0">
                          <a:latin typeface="Cambria Math"/>
                        </a:rPr>
                        <m:t>𝐴</m:t>
                      </m:r>
                      <m:r>
                        <a:rPr lang="da-DK" sz="1200" b="0" i="1" smtClean="0">
                          <a:latin typeface="Cambria Math"/>
                        </a:rPr>
                        <m:t>=0.85∙</m:t>
                      </m:r>
                      <m:sSup>
                        <m:sSupPr>
                          <m:ctrlPr>
                            <a:rPr lang="da-DK" sz="1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sz="12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6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a-DK" sz="12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0.5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0.5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0.5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0.5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da-DK" sz="1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da-DK" sz="1200" b="0" i="0" smtClean="0">
                          <a:latin typeface="Cambria Math"/>
                        </a:rPr>
                        <m:t>+0.15</m:t>
                      </m:r>
                      <m:r>
                        <a:rPr lang="da-DK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a-DK" sz="1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a-DK" sz="1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a-DK" sz="12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da-DK" sz="12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a-DK" sz="12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12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12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da-DK" sz="1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a-DK" sz="12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12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875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87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87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a-DK" sz="1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33056"/>
                <a:ext cx="8727660" cy="11605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4732" y="5733256"/>
            <a:ext cx="8460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Find vektoren </a:t>
            </a:r>
            <a:r>
              <a:rPr lang="da-DK" sz="2800" i="1" dirty="0" smtClean="0"/>
              <a:t>p så </a:t>
            </a:r>
            <a:r>
              <a:rPr lang="da-DK" sz="2800" b="1" i="1" dirty="0" err="1" smtClean="0">
                <a:solidFill>
                  <a:srgbClr val="C00000"/>
                </a:solidFill>
              </a:rPr>
              <a:t>Ap</a:t>
            </a:r>
            <a:r>
              <a:rPr lang="da-DK" sz="2800" b="1" i="1" dirty="0" smtClean="0">
                <a:solidFill>
                  <a:srgbClr val="C00000"/>
                </a:solidFill>
              </a:rPr>
              <a:t> </a:t>
            </a:r>
            <a:r>
              <a:rPr lang="da-DK" sz="2800" b="1" dirty="0" smtClean="0">
                <a:solidFill>
                  <a:srgbClr val="C00000"/>
                </a:solidFill>
              </a:rPr>
              <a:t>= </a:t>
            </a:r>
            <a:r>
              <a:rPr lang="da-DK" sz="2800" b="1" i="1" dirty="0" smtClean="0">
                <a:solidFill>
                  <a:srgbClr val="C00000"/>
                </a:solidFill>
              </a:rPr>
              <a:t>p</a:t>
            </a:r>
            <a:r>
              <a:rPr lang="da-DK" sz="2800" dirty="0" smtClean="0"/>
              <a:t>,</a:t>
            </a:r>
          </a:p>
          <a:p>
            <a:pPr algn="ctr"/>
            <a:r>
              <a:rPr lang="da-DK" sz="2800" i="1" dirty="0" err="1" smtClean="0"/>
              <a:t>dvs</a:t>
            </a:r>
            <a:r>
              <a:rPr lang="da-DK" sz="2800" i="1" dirty="0" smtClean="0"/>
              <a:t> p er en </a:t>
            </a:r>
            <a:r>
              <a:rPr lang="da-DK" sz="2800" i="1" dirty="0" err="1" smtClean="0"/>
              <a:t>egenvektor</a:t>
            </a:r>
            <a:r>
              <a:rPr lang="da-DK" sz="2800" i="1" dirty="0" smtClean="0"/>
              <a:t> A for egenværdien </a:t>
            </a:r>
            <a:r>
              <a:rPr lang="el-GR" sz="2800" i="1" dirty="0" smtClean="0"/>
              <a:t>λ</a:t>
            </a:r>
            <a:r>
              <a:rPr lang="da-DK" sz="2800" dirty="0" smtClean="0"/>
              <a:t>=1</a:t>
            </a:r>
            <a:r>
              <a:rPr lang="da-DK" sz="2800" i="1" dirty="0" smtClean="0"/>
              <a:t> </a:t>
            </a:r>
            <a:r>
              <a:rPr lang="da-DK" sz="2800" dirty="0" smtClean="0"/>
              <a:t>(</a:t>
            </a:r>
            <a:r>
              <a:rPr lang="da-DK" sz="2800" i="1" dirty="0" err="1" smtClean="0"/>
              <a:t>Ap</a:t>
            </a:r>
            <a:r>
              <a:rPr lang="da-DK" sz="2800" i="1" dirty="0" smtClean="0"/>
              <a:t> </a:t>
            </a:r>
            <a:r>
              <a:rPr lang="da-DK" sz="2800" dirty="0" smtClean="0"/>
              <a:t>=</a:t>
            </a:r>
            <a:r>
              <a:rPr lang="el-GR" sz="2800" i="1" dirty="0" smtClean="0"/>
              <a:t> λ</a:t>
            </a:r>
            <a:r>
              <a:rPr lang="da-DK" sz="2800" i="1" dirty="0" smtClean="0"/>
              <a:t>p</a:t>
            </a:r>
            <a:r>
              <a:rPr lang="da-DK" sz="2800" dirty="0" smtClean="0"/>
              <a:t>)</a:t>
            </a:r>
            <a:endParaRPr lang="da-DK" sz="2800" dirty="0"/>
          </a:p>
        </p:txBody>
      </p:sp>
      <p:sp>
        <p:nvSpPr>
          <p:cNvPr id="9" name="Rectangle 8"/>
          <p:cNvSpPr/>
          <p:nvPr/>
        </p:nvSpPr>
        <p:spPr>
          <a:xfrm>
            <a:off x="2195736" y="2492896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3148773" y="2852936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5652120" y="2691668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4874956" y="2144577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2"/>
          <p:cNvSpPr/>
          <p:nvPr/>
        </p:nvSpPr>
        <p:spPr>
          <a:xfrm>
            <a:off x="4771460" y="1843044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ctangle 13"/>
          <p:cNvSpPr/>
          <p:nvPr/>
        </p:nvSpPr>
        <p:spPr>
          <a:xfrm>
            <a:off x="5634904" y="1693143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31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316" cy="687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oogle.com/about/company/images/company-produc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80303"/>
            <a:ext cx="8217770" cy="235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59421"/>
            <a:ext cx="5328592" cy="2077691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400" dirty="0" err="1" smtClean="0"/>
              <a:t>Startet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1995 </a:t>
            </a:r>
            <a:r>
              <a:rPr lang="en-US" sz="2400" dirty="0" err="1" smtClean="0"/>
              <a:t>som</a:t>
            </a:r>
            <a:r>
              <a:rPr lang="en-US" sz="2400" dirty="0" smtClean="0"/>
              <a:t> </a:t>
            </a:r>
            <a:r>
              <a:rPr lang="en-US" sz="2400" dirty="0" err="1" smtClean="0"/>
              <a:t>forskningsprojekt</a:t>
            </a:r>
            <a:r>
              <a:rPr lang="en-US" sz="2400" dirty="0" smtClean="0"/>
              <a:t> </a:t>
            </a:r>
            <a:r>
              <a:rPr lang="en-US" sz="2400" dirty="0" err="1" smtClean="0"/>
              <a:t>ved</a:t>
            </a:r>
            <a:r>
              <a:rPr lang="en-US" sz="2400" dirty="0" smtClean="0"/>
              <a:t> </a:t>
            </a:r>
            <a:r>
              <a:rPr lang="da-DK" sz="2400" dirty="0" smtClean="0"/>
              <a:t>Stanford Universitet af ph.d. studerende </a:t>
            </a:r>
            <a:r>
              <a:rPr lang="en-US" sz="2400" b="1" dirty="0" smtClean="0"/>
              <a:t>Larry Page </a:t>
            </a:r>
            <a:r>
              <a:rPr lang="en-US" sz="2400" b="1" dirty="0" err="1" smtClean="0"/>
              <a:t>og</a:t>
            </a:r>
            <a:r>
              <a:rPr lang="en-US" sz="2400" b="1" dirty="0" smtClean="0"/>
              <a:t> Sergey </a:t>
            </a:r>
            <a:r>
              <a:rPr lang="en-US" sz="2400" b="1" dirty="0" err="1" smtClean="0"/>
              <a:t>Brin</a:t>
            </a:r>
            <a:endParaRPr lang="en-US" sz="2400" b="1" dirty="0" smtClean="0"/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400" dirty="0" err="1" smtClean="0"/>
              <a:t>Privat</a:t>
            </a:r>
            <a:r>
              <a:rPr lang="en-US" sz="2400" dirty="0" smtClean="0"/>
              <a:t> firma </a:t>
            </a:r>
            <a:r>
              <a:rPr lang="en-US" sz="2400" dirty="0" err="1" smtClean="0"/>
              <a:t>grundlagt</a:t>
            </a:r>
            <a:r>
              <a:rPr lang="en-US" sz="2400" dirty="0" smtClean="0"/>
              <a:t> 1998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400" dirty="0" err="1" smtClean="0"/>
              <a:t>Hovedsæde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Silicon Valley</a:t>
            </a:r>
          </a:p>
          <a:p>
            <a:pPr algn="ctr">
              <a:lnSpc>
                <a:spcPts val="2400"/>
              </a:lnSpc>
              <a:spcBef>
                <a:spcPts val="1200"/>
              </a:spcBef>
              <a:buNone/>
            </a:pPr>
            <a:endParaRPr lang="en-US" sz="2400" baseline="30000" dirty="0"/>
          </a:p>
        </p:txBody>
      </p:sp>
      <p:pic>
        <p:nvPicPr>
          <p:cNvPr id="11266" name="Picture 2" descr="C:\Users\gerth\Desktop\unf11\unf09\unf09\unf09\BrinP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7887" y="260648"/>
            <a:ext cx="2114550" cy="21431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0829" y="260648"/>
            <a:ext cx="362920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495296"/>
            <a:ext cx="34341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47664" y="1556792"/>
            <a:ext cx="3066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google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≈</a:t>
            </a:r>
            <a:r>
              <a:rPr lang="en-US" sz="2400" dirty="0"/>
              <a:t> googol </a:t>
            </a:r>
            <a:r>
              <a:rPr lang="en-US" sz="2400" dirty="0">
                <a:solidFill>
                  <a:srgbClr val="C00000"/>
                </a:solidFill>
              </a:rPr>
              <a:t>=</a:t>
            </a:r>
            <a:r>
              <a:rPr lang="en-US" sz="2400" dirty="0"/>
              <a:t> 10</a:t>
            </a:r>
            <a:r>
              <a:rPr lang="en-US" sz="2400" baseline="30000" dirty="0"/>
              <a:t>100</a:t>
            </a:r>
            <a:endParaRPr lang="da-DK" sz="2400" dirty="0"/>
          </a:p>
        </p:txBody>
      </p:sp>
      <p:sp>
        <p:nvSpPr>
          <p:cNvPr id="8" name="Rectangle 7"/>
          <p:cNvSpPr/>
          <p:nvPr/>
        </p:nvSpPr>
        <p:spPr>
          <a:xfrm>
            <a:off x="3995936" y="6597352"/>
            <a:ext cx="5166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200" dirty="0" smtClean="0"/>
              <a:t>www.google.com/about/company/products</a:t>
            </a:r>
            <a:r>
              <a:rPr lang="da-DK" sz="1200" dirty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da-DK" b="1" dirty="0" smtClean="0"/>
              <a:t>Søgemaskine Optimering</a:t>
            </a:r>
            <a:endParaRPr lang="en-US" b="1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 t="1159" r="50633" b="1148"/>
          <a:stretch>
            <a:fillRect/>
          </a:stretch>
        </p:blipFill>
        <p:spPr bwMode="auto">
          <a:xfrm rot="5400000">
            <a:off x="1625099" y="761929"/>
            <a:ext cx="2823075" cy="594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651605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Martin Olsen,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ph.d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afhandling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august 2009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48549" t="55558" r="-901" b="1148"/>
          <a:stretch>
            <a:fillRect/>
          </a:stretch>
        </p:blipFill>
        <p:spPr bwMode="auto">
          <a:xfrm rot="5400000">
            <a:off x="6271608" y="2386700"/>
            <a:ext cx="3013285" cy="26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Søgemaskine</a:t>
            </a:r>
            <a:r>
              <a:rPr lang="en-US" b="1" dirty="0" smtClean="0"/>
              <a:t> </a:t>
            </a:r>
            <a:r>
              <a:rPr lang="en-US" b="1" dirty="0" err="1" smtClean="0"/>
              <a:t>Optimering</a:t>
            </a:r>
            <a:r>
              <a:rPr lang="en-US" b="1" dirty="0" smtClean="0"/>
              <a:t> (SEO)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C00000"/>
                </a:solidFill>
              </a:rPr>
              <a:t>Mål</a:t>
            </a:r>
            <a:r>
              <a:rPr lang="da-DK" sz="2800" dirty="0" smtClean="0"/>
              <a:t>: Optimer websider til at ligge højt på søgemaskiner</a:t>
            </a:r>
          </a:p>
          <a:p>
            <a:r>
              <a:rPr lang="da-DK" sz="2800" dirty="0" smtClean="0">
                <a:solidFill>
                  <a:srgbClr val="C00000"/>
                </a:solidFill>
              </a:rPr>
              <a:t>Metoder</a:t>
            </a:r>
            <a:r>
              <a:rPr lang="da-DK" sz="2800" dirty="0" smtClean="0"/>
              <a:t>: Lav nye websider der peger på en side, bytte links, købe links, lave blog indlæg, </a:t>
            </a:r>
            <a:r>
              <a:rPr lang="da-DK" sz="2800" dirty="0" err="1" smtClean="0"/>
              <a:t>meta-tags</a:t>
            </a:r>
            <a:r>
              <a:rPr lang="da-DK" sz="2800" dirty="0" smtClean="0"/>
              <a:t>, ...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SEO</a:t>
            </a:r>
            <a:r>
              <a:rPr lang="en-US" sz="2800" dirty="0" smtClean="0"/>
              <a:t>: Milliard </a:t>
            </a:r>
            <a:r>
              <a:rPr lang="en-US" sz="2800" dirty="0" err="1" smtClean="0"/>
              <a:t>industri</a:t>
            </a:r>
            <a:endParaRPr lang="en-US" sz="2800" dirty="0" smtClean="0"/>
          </a:p>
          <a:p>
            <a:r>
              <a:rPr lang="da-DK" sz="2800" dirty="0" smtClean="0">
                <a:solidFill>
                  <a:srgbClr val="C00000"/>
                </a:solidFill>
              </a:rPr>
              <a:t>Søgemaskiner</a:t>
            </a:r>
            <a:r>
              <a:rPr lang="da-DK" sz="2800" dirty="0" smtClean="0"/>
              <a:t>: </a:t>
            </a:r>
            <a:r>
              <a:rPr lang="da-DK" sz="2800" dirty="0" err="1" smtClean="0"/>
              <a:t>Blacklisting</a:t>
            </a:r>
            <a:r>
              <a:rPr lang="da-DK" sz="2800" dirty="0" smtClean="0"/>
              <a:t>, </a:t>
            </a:r>
          </a:p>
          <a:p>
            <a:pPr>
              <a:buNone/>
            </a:pPr>
            <a:r>
              <a:rPr lang="da-DK" sz="2800" dirty="0" smtClean="0"/>
              <a:t>	fjernelse af dubletter, ...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10242" name="Picture 2" descr="C:\Users\gerth\Desktop\unf11\unf09\unf09\unf09\catm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783" y="3273102"/>
            <a:ext cx="2777609" cy="3396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rth\Desktop\unf11\unf09\unf09\unf09\radisson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245" y="1340768"/>
            <a:ext cx="8074203" cy="38164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59832" y="651605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www.computerworld.dk, 9.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november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rth\Desktop\unf11\unf09\unf09\unf09\altavist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674" y="1700808"/>
            <a:ext cx="3012066" cy="1165473"/>
          </a:xfrm>
          <a:prstGeom prst="rect">
            <a:avLst/>
          </a:prstGeom>
          <a:noFill/>
        </p:spPr>
      </p:pic>
      <p:pic>
        <p:nvPicPr>
          <p:cNvPr id="3075" name="Picture 3" descr="C:\Users\gerth\Desktop\unf11\unf09\unf09\unf09\ao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259" y="3331840"/>
            <a:ext cx="2841197" cy="745232"/>
          </a:xfrm>
          <a:prstGeom prst="rect">
            <a:avLst/>
          </a:prstGeom>
          <a:noFill/>
        </p:spPr>
      </p:pic>
      <p:pic>
        <p:nvPicPr>
          <p:cNvPr id="3076" name="Picture 4" descr="C:\Users\gerth\Desktop\unf11\unf09\unf09\unf09\atw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924944"/>
            <a:ext cx="2875083" cy="864096"/>
          </a:xfrm>
          <a:prstGeom prst="rect">
            <a:avLst/>
          </a:prstGeom>
          <a:noFill/>
        </p:spPr>
      </p:pic>
      <p:pic>
        <p:nvPicPr>
          <p:cNvPr id="3077" name="Picture 5" descr="C:\Users\gerth\Desktop\unf11\unf09\unf09\unf09\excit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598" y="5013176"/>
            <a:ext cx="2232248" cy="1004923"/>
          </a:xfrm>
          <a:prstGeom prst="rect">
            <a:avLst/>
          </a:prstGeom>
          <a:noFill/>
        </p:spPr>
      </p:pic>
      <p:pic>
        <p:nvPicPr>
          <p:cNvPr id="3078" name="Picture 6" descr="C:\Users\gerth\Desktop\unf11\unf09\unf09\unf09\googl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04664"/>
            <a:ext cx="2664296" cy="1164720"/>
          </a:xfrm>
          <a:prstGeom prst="rect">
            <a:avLst/>
          </a:prstGeom>
          <a:noFill/>
        </p:spPr>
      </p:pic>
      <p:pic>
        <p:nvPicPr>
          <p:cNvPr id="3079" name="Picture 7" descr="C:\Users\gerth\Desktop\unf11\unf09\unf09\unf09\jubii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342" y="3140968"/>
            <a:ext cx="1829850" cy="864096"/>
          </a:xfrm>
          <a:prstGeom prst="rect">
            <a:avLst/>
          </a:prstGeom>
          <a:noFill/>
        </p:spPr>
      </p:pic>
      <p:pic>
        <p:nvPicPr>
          <p:cNvPr id="3080" name="Picture 8" descr="C:\Users\gerth\Desktop\unf11\unf09\unf09\unf09\lycos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4365104"/>
            <a:ext cx="1893052" cy="648072"/>
          </a:xfrm>
          <a:prstGeom prst="rect">
            <a:avLst/>
          </a:prstGeom>
          <a:noFill/>
        </p:spPr>
      </p:pic>
      <p:pic>
        <p:nvPicPr>
          <p:cNvPr id="3081" name="Picture 9" descr="C:\Users\gerth\Desktop\unf11\unf09\unf09\unf09\hotbot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1772816"/>
            <a:ext cx="3169903" cy="960115"/>
          </a:xfrm>
          <a:prstGeom prst="rect">
            <a:avLst/>
          </a:prstGeom>
          <a:noFill/>
        </p:spPr>
      </p:pic>
      <p:pic>
        <p:nvPicPr>
          <p:cNvPr id="3082" name="Picture 10" descr="C:\Users\gerth\Desktop\unf11\unf09\unf09\unf09\yahoo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7488" y="4437112"/>
            <a:ext cx="4014992" cy="576064"/>
          </a:xfrm>
          <a:prstGeom prst="rect">
            <a:avLst/>
          </a:prstGeom>
          <a:noFill/>
        </p:spPr>
      </p:pic>
      <p:pic>
        <p:nvPicPr>
          <p:cNvPr id="3083" name="Picture 11" descr="C:\Users\gerth\Desktop\unf11\unf09\unf09\unf09\msn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476673"/>
            <a:ext cx="2399520" cy="711722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3" cstate="print"/>
          <a:srcRect l="14000" t="11720" r="13201" b="23815"/>
          <a:stretch>
            <a:fillRect/>
          </a:stretch>
        </p:blipFill>
        <p:spPr bwMode="auto">
          <a:xfrm>
            <a:off x="3347863" y="476672"/>
            <a:ext cx="255301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4" cstate="print"/>
          <a:srcRect l="14823" t="26863" r="14025" b="30925"/>
          <a:stretch>
            <a:fillRect/>
          </a:stretch>
        </p:blipFill>
        <p:spPr bwMode="auto">
          <a:xfrm>
            <a:off x="2843808" y="5733256"/>
            <a:ext cx="17281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60281" y="5029208"/>
            <a:ext cx="2800151" cy="18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40768"/>
            <a:ext cx="8100391" cy="525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en-US" sz="2400" dirty="0" smtClean="0"/>
              <a:t>1969 </a:t>
            </a:r>
            <a:r>
              <a:rPr lang="en-US" sz="2400" dirty="0" err="1" smtClean="0"/>
              <a:t>Første</a:t>
            </a:r>
            <a:r>
              <a:rPr lang="en-US" sz="2400" dirty="0" smtClean="0"/>
              <a:t> ARPANET </a:t>
            </a:r>
            <a:r>
              <a:rPr lang="en-US" sz="2400" dirty="0" err="1" smtClean="0"/>
              <a:t>forbindelser</a:t>
            </a:r>
            <a:r>
              <a:rPr lang="en-US" sz="2400" dirty="0" smtClean="0"/>
              <a:t> - </a:t>
            </a:r>
            <a:r>
              <a:rPr lang="en-US" sz="2400" dirty="0" err="1" smtClean="0"/>
              <a:t>starten</a:t>
            </a:r>
            <a:r>
              <a:rPr lang="en-US" sz="2400" dirty="0" smtClean="0"/>
              <a:t> </a:t>
            </a:r>
            <a:r>
              <a:rPr lang="en-US" sz="2400" dirty="0" err="1" smtClean="0"/>
              <a:t>på</a:t>
            </a:r>
            <a:r>
              <a:rPr lang="en-US" sz="2400" dirty="0" smtClean="0"/>
              <a:t> </a:t>
            </a:r>
            <a:r>
              <a:rPr lang="en-US" sz="2400" dirty="0" err="1" smtClean="0"/>
              <a:t>internettet</a:t>
            </a:r>
            <a:endParaRPr lang="en-US" sz="2400" dirty="0" smtClean="0"/>
          </a:p>
          <a:p>
            <a:pPr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en-US" sz="2400" dirty="0" smtClean="0"/>
              <a:t>1971 </a:t>
            </a:r>
            <a:r>
              <a:rPr lang="en-US" sz="2400" dirty="0" err="1" smtClean="0"/>
              <a:t>Første</a:t>
            </a:r>
            <a:r>
              <a:rPr lang="en-US" sz="2400" dirty="0" smtClean="0"/>
              <a:t> email, FTP 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en-US" sz="2400" dirty="0" smtClean="0"/>
              <a:t>1990 HTML </a:t>
            </a:r>
            <a:r>
              <a:rPr lang="en-US" sz="2400" dirty="0" err="1" smtClean="0"/>
              <a:t>sproget</a:t>
            </a:r>
            <a:r>
              <a:rPr lang="en-US" sz="2400" dirty="0" smtClean="0"/>
              <a:t> </a:t>
            </a:r>
            <a:r>
              <a:rPr lang="en-US" sz="2400" dirty="0" err="1" smtClean="0"/>
              <a:t>defineres</a:t>
            </a:r>
            <a:endParaRPr lang="en-US" sz="2400" dirty="0" smtClean="0"/>
          </a:p>
          <a:p>
            <a:pPr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da-DK" sz="2400" dirty="0" smtClean="0"/>
              <a:t>1991-1993 få kender til HTML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en-US" sz="2400" dirty="0" smtClean="0"/>
              <a:t>1993 Mosaic web-browser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en-US" sz="2400" dirty="0" smtClean="0"/>
              <a:t>1993 Lycos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en-US" sz="2400" dirty="0" smtClean="0"/>
              <a:t>1994 WebCrawler</a:t>
            </a:r>
          </a:p>
          <a:p>
            <a:pPr>
              <a:spcBef>
                <a:spcPts val="0"/>
              </a:spcBef>
              <a:buSzPct val="100000"/>
            </a:pPr>
            <a:r>
              <a:rPr lang="en-US" sz="2400" dirty="0" smtClean="0"/>
              <a:t>1995 Yahoo!, </a:t>
            </a:r>
            <a:r>
              <a:rPr lang="en-US" sz="2400" dirty="0" err="1" smtClean="0"/>
              <a:t>Altavista</a:t>
            </a:r>
            <a:r>
              <a:rPr lang="en-US" sz="2400" dirty="0"/>
              <a:t> - </a:t>
            </a:r>
            <a:r>
              <a:rPr lang="en-US" sz="2400" i="1" dirty="0"/>
              <a:t>mange </a:t>
            </a:r>
            <a:r>
              <a:rPr lang="en-US" sz="2400" i="1" dirty="0" smtClean="0"/>
              <a:t>sider</a:t>
            </a:r>
          </a:p>
          <a:p>
            <a:pPr>
              <a:spcBef>
                <a:spcPts val="0"/>
              </a:spcBef>
              <a:buSzPct val="100000"/>
            </a:pPr>
            <a:r>
              <a:rPr lang="en-US" sz="2400" b="1" dirty="0" smtClean="0"/>
              <a:t>1998 Google - </a:t>
            </a:r>
            <a:r>
              <a:rPr lang="en-US" sz="2400" i="1" dirty="0" smtClean="0"/>
              <a:t>mange </a:t>
            </a:r>
            <a:r>
              <a:rPr lang="en-US" sz="2400" i="1" dirty="0"/>
              <a:t>sider </a:t>
            </a:r>
            <a:r>
              <a:rPr lang="en-US" sz="2400" i="1" dirty="0" err="1"/>
              <a:t>og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C00000"/>
                </a:solidFill>
              </a:rPr>
              <a:t>god </a:t>
            </a:r>
            <a:r>
              <a:rPr lang="en-US" sz="2400" b="1" i="1" dirty="0" smtClean="0">
                <a:solidFill>
                  <a:srgbClr val="C00000"/>
                </a:solidFill>
              </a:rPr>
              <a:t>ranking</a:t>
            </a:r>
            <a:endParaRPr lang="en-US" sz="2400" b="1" i="1" dirty="0" smtClean="0"/>
          </a:p>
          <a:p>
            <a:pPr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da-DK" sz="2400" dirty="0" smtClean="0"/>
              <a:t>2004 </a:t>
            </a:r>
            <a:r>
              <a:rPr lang="da-DK" sz="2400" dirty="0" err="1" smtClean="0"/>
              <a:t>Facebook</a:t>
            </a:r>
            <a:endParaRPr lang="en-US" sz="2400" dirty="0" smtClean="0"/>
          </a:p>
          <a:p>
            <a:pPr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en-US" sz="2400" dirty="0" smtClean="0"/>
              <a:t>2005 YouTube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da-DK" sz="2400" dirty="0" smtClean="0"/>
              <a:t>....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76493" y="2132856"/>
            <a:ext cx="967115" cy="4101456"/>
            <a:chOff x="4458301" y="2515706"/>
            <a:chExt cx="1691585" cy="3298030"/>
          </a:xfrm>
        </p:grpSpPr>
        <p:sp>
          <p:nvSpPr>
            <p:cNvPr id="4" name="Down Arrow 3"/>
            <p:cNvSpPr/>
            <p:nvPr/>
          </p:nvSpPr>
          <p:spPr>
            <a:xfrm>
              <a:off x="4499991" y="2636912"/>
              <a:ext cx="1637345" cy="3176824"/>
            </a:xfrm>
            <a:prstGeom prst="downArrow">
              <a:avLst>
                <a:gd name="adj1" fmla="val 50958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4458301" y="2515706"/>
              <a:ext cx="876803" cy="290481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Isosceles Triangle 6"/>
            <p:cNvSpPr/>
            <p:nvPr/>
          </p:nvSpPr>
          <p:spPr>
            <a:xfrm rot="10800000">
              <a:off x="5318661" y="2530456"/>
              <a:ext cx="831225" cy="288731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Internettet</a:t>
            </a:r>
            <a:r>
              <a:rPr lang="en-US" b="1" dirty="0" smtClean="0">
                <a:solidFill>
                  <a:srgbClr val="C00000"/>
                </a:solidFill>
              </a:rPr>
              <a:t> - </a:t>
            </a:r>
            <a:r>
              <a:rPr lang="en-US" b="1" dirty="0" err="1" smtClean="0">
                <a:solidFill>
                  <a:srgbClr val="C00000"/>
                </a:solidFill>
              </a:rPr>
              <a:t>Historiske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Perspektiv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7438" y="1988840"/>
            <a:ext cx="242742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 rot="16200000">
            <a:off x="-1223375" y="4149444"/>
            <a:ext cx="356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W</a:t>
            </a:r>
            <a:r>
              <a:rPr lang="en-US" b="1" dirty="0" err="1">
                <a:solidFill>
                  <a:schemeClr val="bg1"/>
                </a:solidFill>
              </a:rPr>
              <a:t>orld</a:t>
            </a:r>
            <a:r>
              <a:rPr lang="en-US" sz="2800" b="1" dirty="0" err="1">
                <a:solidFill>
                  <a:schemeClr val="bg1"/>
                </a:solidFill>
              </a:rPr>
              <a:t>W</a:t>
            </a:r>
            <a:r>
              <a:rPr lang="en-US" b="1" dirty="0" err="1">
                <a:solidFill>
                  <a:schemeClr val="bg1"/>
                </a:solidFill>
              </a:rPr>
              <a:t>ide</a:t>
            </a:r>
            <a:r>
              <a:rPr lang="en-US" sz="2800" b="1" dirty="0" err="1">
                <a:solidFill>
                  <a:schemeClr val="bg1"/>
                </a:solidFill>
              </a:rPr>
              <a:t>W</a:t>
            </a:r>
            <a:r>
              <a:rPr lang="en-US" b="1" dirty="0" err="1">
                <a:solidFill>
                  <a:schemeClr val="bg1"/>
                </a:solidFill>
              </a:rPr>
              <a:t>eb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47664" y="5949280"/>
            <a:ext cx="6192688" cy="713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da-DK" sz="2000" b="1" dirty="0" smtClean="0">
                <a:solidFill>
                  <a:srgbClr val="C00000"/>
                </a:solidFill>
              </a:rPr>
              <a:t>Internettet</a:t>
            </a:r>
            <a:r>
              <a:rPr lang="da-DK" sz="2000" b="1" dirty="0" smtClean="0"/>
              <a:t> = </a:t>
            </a:r>
            <a:r>
              <a:rPr lang="da-DK" sz="2000" dirty="0" smtClean="0"/>
              <a:t>stor mængde </a:t>
            </a:r>
            <a:r>
              <a:rPr lang="da-DK" sz="2000" b="1" dirty="0" smtClean="0">
                <a:solidFill>
                  <a:srgbClr val="C00000"/>
                </a:solidFill>
              </a:rPr>
              <a:t>ustruktureret</a:t>
            </a:r>
            <a:r>
              <a:rPr lang="da-DK" sz="2000" dirty="0" smtClean="0"/>
              <a:t> information.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da-DK" sz="2000" dirty="0" smtClean="0"/>
              <a:t>Hvordan finder man relevant info? </a:t>
            </a:r>
            <a:r>
              <a:rPr lang="da-DK" sz="2000" b="1" dirty="0" smtClean="0">
                <a:solidFill>
                  <a:srgbClr val="C00000"/>
                </a:solidFill>
              </a:rPr>
              <a:t>Søgemaskiner</a:t>
            </a:r>
            <a:r>
              <a:rPr lang="da-DK" sz="2000" dirty="0" smtClean="0"/>
              <a:t>!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" y="0"/>
            <a:ext cx="9151339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1256"/>
            <a:ext cx="9144000" cy="46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Moderne</a:t>
            </a:r>
            <a:r>
              <a:rPr lang="en-US" b="1" dirty="0" smtClean="0"/>
              <a:t> </a:t>
            </a:r>
            <a:r>
              <a:rPr lang="en-US" b="1" dirty="0" err="1" smtClean="0"/>
              <a:t>Søgemaskiner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999381"/>
            <a:ext cx="504056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Imponerende</a:t>
            </a:r>
            <a:r>
              <a:rPr lang="en-US" dirty="0" smtClean="0"/>
              <a:t> performance</a:t>
            </a:r>
          </a:p>
          <a:p>
            <a:pPr marL="625475" indent="-269875"/>
            <a:r>
              <a:rPr lang="da-DK" dirty="0" smtClean="0"/>
              <a:t>Søger i 10</a:t>
            </a:r>
            <a:r>
              <a:rPr lang="da-DK" baseline="30000" dirty="0" smtClean="0"/>
              <a:t>10</a:t>
            </a:r>
            <a:r>
              <a:rPr lang="da-DK" dirty="0" smtClean="0"/>
              <a:t> sider</a:t>
            </a:r>
          </a:p>
          <a:p>
            <a:pPr marL="625475" indent="-269875"/>
            <a:r>
              <a:rPr lang="en-US" dirty="0" err="1" smtClean="0"/>
              <a:t>Svartider</a:t>
            </a:r>
            <a:r>
              <a:rPr lang="en-US" dirty="0" smtClean="0"/>
              <a:t> 0,1 </a:t>
            </a:r>
            <a:r>
              <a:rPr lang="en-US" dirty="0" err="1" smtClean="0"/>
              <a:t>sekund</a:t>
            </a:r>
            <a:endParaRPr lang="en-US" dirty="0" smtClean="0"/>
          </a:p>
          <a:p>
            <a:pPr marL="625475" indent="-269875"/>
            <a:r>
              <a:rPr lang="en-US" dirty="0" smtClean="0"/>
              <a:t>1000 </a:t>
            </a:r>
            <a:r>
              <a:rPr lang="en-US" dirty="0" err="1" smtClean="0"/>
              <a:t>brugere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sekundet</a:t>
            </a:r>
            <a:endParaRPr lang="en-US" dirty="0" smtClean="0"/>
          </a:p>
          <a:p>
            <a:pPr marL="625475" indent="-269875"/>
            <a:r>
              <a:rPr lang="en-US" dirty="0" smtClean="0"/>
              <a:t>Finder </a:t>
            </a:r>
            <a:r>
              <a:rPr lang="en-US" dirty="0" err="1" smtClean="0">
                <a:solidFill>
                  <a:srgbClr val="C00000"/>
                </a:solidFill>
              </a:rPr>
              <a:t>relevante</a:t>
            </a:r>
            <a:r>
              <a:rPr lang="en-US" dirty="0" smtClean="0"/>
              <a:t> </a:t>
            </a:r>
            <a:r>
              <a:rPr lang="en-US" dirty="0" err="1" smtClean="0"/>
              <a:t>sider</a:t>
            </a:r>
            <a:endParaRPr lang="en-US" dirty="0"/>
          </a:p>
        </p:txBody>
      </p:sp>
      <p:pic>
        <p:nvPicPr>
          <p:cNvPr id="1026" name="Picture 2" descr="C:\Users\gerth\Desktop\feeling-luck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445224"/>
            <a:ext cx="2448272" cy="397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5966</TotalTime>
  <Words>1618</Words>
  <Application>Microsoft Office PowerPoint</Application>
  <PresentationFormat>On-screen Show (4:3)</PresentationFormat>
  <Paragraphs>460</Paragraphs>
  <Slides>42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Perspektiverende Datalogi  Internetalgoritmer</vt:lpstr>
      <vt:lpstr>PowerPoint Presentation</vt:lpstr>
      <vt:lpstr>Internetsøgemaskiner (29. september 2012)</vt:lpstr>
      <vt:lpstr>PowerPoint Presentation</vt:lpstr>
      <vt:lpstr>PowerPoint Presentation</vt:lpstr>
      <vt:lpstr>Internettet - Historiske Perspektiv</vt:lpstr>
      <vt:lpstr>PowerPoint Presentation</vt:lpstr>
      <vt:lpstr>PowerPoint Presentation</vt:lpstr>
      <vt:lpstr>Moderne Søgemaskiner</vt:lpstr>
      <vt:lpstr>Nye Krav til Søgemaskiner</vt:lpstr>
      <vt:lpstr>(2004)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Datacentre</vt:lpstr>
      <vt:lpstr>En søgemaskines dele</vt:lpstr>
      <vt:lpstr>Webcrawling = Grafgennemløb</vt:lpstr>
      <vt:lpstr>robots.txt @ </vt:lpstr>
      <vt:lpstr>Robusthed</vt:lpstr>
      <vt:lpstr>Designovervejelser - Crawling</vt:lpstr>
      <vt:lpstr>Resourceforbrug</vt:lpstr>
      <vt:lpstr>Erfaringer ang. Effektivitet</vt:lpstr>
      <vt:lpstr>Indeksering af dokumenter</vt:lpstr>
      <vt:lpstr>Indeksering: Inverteret fil + leksikon</vt:lpstr>
      <vt:lpstr>Inverteret Fil</vt:lpstr>
      <vt:lpstr>Bygning af index</vt:lpstr>
      <vt:lpstr>Søgning &amp; Ranking “Life of a Google Query”</vt:lpstr>
      <vt:lpstr>Søgning og Ranking </vt:lpstr>
      <vt:lpstr>Klassisk Tekstbaseret Ranking</vt:lpstr>
      <vt:lpstr>Linkbaseret Ranking</vt:lpstr>
      <vt:lpstr>Google PageRankTM  ≈ Websurfer</vt:lpstr>
      <vt:lpstr>RandomSurfer</vt:lpstr>
      <vt:lpstr>Beregning af Sandsynligheder</vt:lpstr>
      <vt:lpstr>Simpel Webgraf — Sandsynlighedsfordeling</vt:lpstr>
      <vt:lpstr>PageRank vektoren = en egenvektor</vt:lpstr>
      <vt:lpstr>PowerPoint Presentation</vt:lpstr>
      <vt:lpstr>PowerPoint Presentation</vt:lpstr>
      <vt:lpstr>Søgemaskine Optimering</vt:lpstr>
      <vt:lpstr>Søgemaskine Optimering (SEO)</vt:lpstr>
      <vt:lpstr>PowerPoint Presentation</vt:lpstr>
    </vt:vector>
  </TitlesOfParts>
  <Company>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Stølting Brodal</dc:creator>
  <cp:lastModifiedBy>Gerth Stølting Brodal</cp:lastModifiedBy>
  <cp:revision>68</cp:revision>
  <dcterms:created xsi:type="dcterms:W3CDTF">2011-04-08T10:27:26Z</dcterms:created>
  <dcterms:modified xsi:type="dcterms:W3CDTF">2012-10-01T06:24:09Z</dcterms:modified>
</cp:coreProperties>
</file>